
<file path=[Content_Types].xml><?xml version="1.0" encoding="utf-8"?>
<Types xmlns="http://schemas.openxmlformats.org/package/2006/content-types">
  <Default Extension="jfif" ContentType="image/jpeg"/>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318" r:id="rId3"/>
    <p:sldId id="321" r:id="rId4"/>
    <p:sldId id="336" r:id="rId5"/>
    <p:sldId id="322" r:id="rId6"/>
    <p:sldId id="334" r:id="rId7"/>
    <p:sldId id="335" r:id="rId8"/>
    <p:sldId id="30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05"/>
    <p:restoredTop sz="95820"/>
  </p:normalViewPr>
  <p:slideViewPr>
    <p:cSldViewPr snapToGrid="0" snapToObjects="1">
      <p:cViewPr varScale="1">
        <p:scale>
          <a:sx n="112" d="100"/>
          <a:sy n="112" d="100"/>
        </p:scale>
        <p:origin x="3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3EB8F4-A51A-DE48-B964-85F7C2A28DB9}"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491F-0B73-D74F-9221-33222E06AE11}" type="slidenum">
              <a:rPr lang="en-GB" smtClean="0"/>
              <a:t>‹#›</a:t>
            </a:fld>
            <a:endParaRPr lang="en-GB"/>
          </a:p>
        </p:txBody>
      </p:sp>
    </p:spTree>
    <p:extLst>
      <p:ext uri="{BB962C8B-B14F-4D97-AF65-F5344CB8AC3E}">
        <p14:creationId xmlns:p14="http://schemas.microsoft.com/office/powerpoint/2010/main" val="2847640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name is Rose Hodgson, I’m a </a:t>
            </a:r>
            <a:r>
              <a:rPr lang="en-GB" dirty="0" err="1"/>
              <a:t>Dphil</a:t>
            </a:r>
            <a:r>
              <a:rPr lang="en-GB" dirty="0"/>
              <a:t> student in Richard </a:t>
            </a:r>
            <a:r>
              <a:rPr lang="en-GB" dirty="0" err="1"/>
              <a:t>Cornall’s</a:t>
            </a:r>
            <a:r>
              <a:rPr lang="en-GB" dirty="0"/>
              <a:t> and Katherine Bull’s labs and my </a:t>
            </a:r>
            <a:r>
              <a:rPr lang="en-GB" dirty="0" err="1"/>
              <a:t>Dphil</a:t>
            </a:r>
            <a:r>
              <a:rPr lang="en-GB" dirty="0"/>
              <a:t> explores the genetic basis of human autoimmune disease.</a:t>
            </a:r>
          </a:p>
          <a:p>
            <a:endParaRPr lang="en-GB" dirty="0"/>
          </a:p>
        </p:txBody>
      </p:sp>
      <p:sp>
        <p:nvSpPr>
          <p:cNvPr id="4" name="Slide Number Placeholder 3"/>
          <p:cNvSpPr>
            <a:spLocks noGrp="1"/>
          </p:cNvSpPr>
          <p:nvPr>
            <p:ph type="sldNum" sz="quarter" idx="5"/>
          </p:nvPr>
        </p:nvSpPr>
        <p:spPr/>
        <p:txBody>
          <a:bodyPr/>
          <a:lstStyle/>
          <a:p>
            <a:fld id="{D1F9491F-0B73-D74F-9221-33222E06AE11}" type="slidenum">
              <a:rPr lang="en-GB" smtClean="0"/>
              <a:t>1</a:t>
            </a:fld>
            <a:endParaRPr lang="en-GB"/>
          </a:p>
        </p:txBody>
      </p:sp>
    </p:spTree>
    <p:extLst>
      <p:ext uri="{BB962C8B-B14F-4D97-AF65-F5344CB8AC3E}">
        <p14:creationId xmlns:p14="http://schemas.microsoft.com/office/powerpoint/2010/main" val="296183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3i’s programme- </a:t>
            </a:r>
            <a:r>
              <a:rPr lang="en-GB" dirty="0" err="1"/>
              <a:t>multiinstiutional</a:t>
            </a:r>
            <a:r>
              <a:rPr lang="en-GB" dirty="0"/>
              <a:t> pipeline that aimed to immunophenotyped over 500 KO mouse lines created by the Sanger to look at the effect of individual genes on immune function </a:t>
            </a:r>
          </a:p>
          <a:p>
            <a:pPr marL="171450" indent="-171450">
              <a:buFontTx/>
              <a:buChar char="-"/>
            </a:pPr>
            <a:r>
              <a:rPr lang="en-GB" dirty="0"/>
              <a:t>The </a:t>
            </a:r>
            <a:r>
              <a:rPr lang="en-GB" dirty="0" err="1"/>
              <a:t>Cornall</a:t>
            </a:r>
            <a:r>
              <a:rPr lang="en-GB" dirty="0"/>
              <a:t> and Bull labs provided the anti-nuclear antibody serum screening, ANAs are a classic hallmark in both mice and human</a:t>
            </a:r>
          </a:p>
          <a:p>
            <a:pPr marL="171450" indent="-171450">
              <a:buFontTx/>
              <a:buChar char="-"/>
            </a:pPr>
            <a:r>
              <a:rPr lang="en-GB" dirty="0"/>
              <a:t>The </a:t>
            </a:r>
            <a:r>
              <a:rPr lang="en-GB" dirty="0" err="1"/>
              <a:t>PepdKO</a:t>
            </a:r>
            <a:r>
              <a:rPr lang="en-GB" dirty="0"/>
              <a:t> mouse line tested positive for ANAs, indicating that </a:t>
            </a:r>
            <a:r>
              <a:rPr lang="en-GB" dirty="0" err="1"/>
              <a:t>prolidase</a:t>
            </a:r>
            <a:r>
              <a:rPr lang="en-GB" dirty="0"/>
              <a:t> may play a role in immune function</a:t>
            </a:r>
          </a:p>
          <a:p>
            <a:pPr marL="171450" indent="-171450">
              <a:buFontTx/>
              <a:buChar char="-"/>
            </a:pPr>
            <a:r>
              <a:rPr lang="en-GB" dirty="0"/>
              <a:t>What really caught our attention is the syndrome seen in </a:t>
            </a:r>
            <a:r>
              <a:rPr lang="en-GB" dirty="0" err="1"/>
              <a:t>prolidase</a:t>
            </a:r>
            <a:r>
              <a:rPr lang="en-GB" dirty="0"/>
              <a:t> deficient patients, who have a wide range of symptoms including lower limb skin ulcerations, recurrent respiratory and skin infections, and a subset of these patients are diagnosed with SLE, with many screened positive for ANAs</a:t>
            </a:r>
          </a:p>
          <a:p>
            <a:pPr marL="171450" indent="-171450">
              <a:buFontTx/>
              <a:buChar char="-"/>
            </a:pPr>
            <a:endParaRPr lang="en-GB" dirty="0"/>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2</a:t>
            </a:fld>
            <a:endParaRPr lang="en-US"/>
          </a:p>
        </p:txBody>
      </p:sp>
    </p:spTree>
    <p:extLst>
      <p:ext uri="{BB962C8B-B14F-4D97-AF65-F5344CB8AC3E}">
        <p14:creationId xmlns:p14="http://schemas.microsoft.com/office/powerpoint/2010/main" val="199050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Translating to increased numbers of CD4 effectors, but not the other subsets</a:t>
            </a:r>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3</a:t>
            </a:fld>
            <a:endParaRPr lang="en-US"/>
          </a:p>
        </p:txBody>
      </p:sp>
    </p:spTree>
    <p:extLst>
      <p:ext uri="{BB962C8B-B14F-4D97-AF65-F5344CB8AC3E}">
        <p14:creationId xmlns:p14="http://schemas.microsoft.com/office/powerpoint/2010/main" val="371059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first look into the phenotype of </a:t>
            </a:r>
            <a:r>
              <a:rPr lang="en-GB" dirty="0" err="1"/>
              <a:t>PepdKO</a:t>
            </a:r>
            <a:r>
              <a:rPr lang="en-GB" dirty="0"/>
              <a:t> mice using flow cytometry, showed they have enlarged proportions of CD4 CD44hi effectors and FoxP3+ T regulatory populations, as well as decrease in CD8 central memory and trend increase in CD8 effector memory populations</a:t>
            </a:r>
          </a:p>
          <a:p>
            <a:pPr marL="171450" indent="-171450">
              <a:buFontTx/>
              <a:buChar char="-"/>
            </a:pPr>
            <a:r>
              <a:rPr lang="en-GB" dirty="0"/>
              <a:t>Using mixed bone marrow chimeras, we have shown that the T cell </a:t>
            </a:r>
            <a:r>
              <a:rPr lang="en-GB" dirty="0" err="1"/>
              <a:t>phenotypeis</a:t>
            </a:r>
            <a:r>
              <a:rPr lang="en-GB" dirty="0"/>
              <a:t> cell intrinsic as you can see by the specific increase in activated CD4 and </a:t>
            </a:r>
            <a:r>
              <a:rPr lang="en-GB" dirty="0" err="1"/>
              <a:t>Treg</a:t>
            </a:r>
            <a:r>
              <a:rPr lang="en-GB" dirty="0"/>
              <a:t> populations and CD8 effectors over the baseline subsets</a:t>
            </a:r>
          </a:p>
          <a:p>
            <a:pPr marL="171450" indent="-171450">
              <a:buFontTx/>
              <a:buChar char="-"/>
            </a:pPr>
            <a:endParaRPr lang="en-GB" dirty="0"/>
          </a:p>
          <a:p>
            <a:r>
              <a:rPr lang="en-GB" dirty="0"/>
              <a:t>Translating to increased numbers of CD4 effectors, but not the other subsets</a:t>
            </a:r>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4</a:t>
            </a:fld>
            <a:endParaRPr lang="en-US"/>
          </a:p>
        </p:txBody>
      </p:sp>
    </p:spTree>
    <p:extLst>
      <p:ext uri="{BB962C8B-B14F-4D97-AF65-F5344CB8AC3E}">
        <p14:creationId xmlns:p14="http://schemas.microsoft.com/office/powerpoint/2010/main" val="159670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5</a:t>
            </a:fld>
            <a:endParaRPr lang="en-US"/>
          </a:p>
        </p:txBody>
      </p:sp>
    </p:spTree>
    <p:extLst>
      <p:ext uri="{BB962C8B-B14F-4D97-AF65-F5344CB8AC3E}">
        <p14:creationId xmlns:p14="http://schemas.microsoft.com/office/powerpoint/2010/main" val="726597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err="1"/>
              <a:t>Cytof</a:t>
            </a:r>
            <a:r>
              <a:rPr lang="en-GB" dirty="0"/>
              <a:t> analysis of the CD8 T cell subsets confirmed the direction of the activated signature we have seen, firstly you can see by </a:t>
            </a:r>
            <a:r>
              <a:rPr lang="en-GB" dirty="0" err="1"/>
              <a:t>umap</a:t>
            </a:r>
            <a:r>
              <a:rPr lang="en-GB" dirty="0"/>
              <a:t> that </a:t>
            </a:r>
            <a:r>
              <a:rPr lang="en-GB" dirty="0" err="1"/>
              <a:t>pepdKO</a:t>
            </a:r>
            <a:r>
              <a:rPr lang="en-GB" dirty="0"/>
              <a:t> cells seem to cluster more </a:t>
            </a:r>
            <a:r>
              <a:rPr lang="en-GB" dirty="0" err="1"/>
              <a:t>densly</a:t>
            </a:r>
            <a:r>
              <a:rPr lang="en-GB" dirty="0"/>
              <a:t> towards the CD44hi part, where WT cells towards the CD44hi CD62L+ part, suggesting a more naïve signature. When I used automatic clustering approaches such as </a:t>
            </a:r>
            <a:r>
              <a:rPr lang="en-GB" dirty="0" err="1"/>
              <a:t>FlowSOM</a:t>
            </a:r>
            <a:r>
              <a:rPr lang="en-GB" dirty="0"/>
              <a:t> to pull out these differences, there was a trend towards increased proliferating effector (12) and significantly reduced naïve/central memory populations and Ly6Chi CXCR4 CEM (10&amp;14). </a:t>
            </a:r>
          </a:p>
          <a:p>
            <a:endParaRPr lang="en-GB" dirty="0"/>
          </a:p>
        </p:txBody>
      </p:sp>
      <p:sp>
        <p:nvSpPr>
          <p:cNvPr id="4" name="Slide Number Placeholder 3"/>
          <p:cNvSpPr>
            <a:spLocks noGrp="1"/>
          </p:cNvSpPr>
          <p:nvPr>
            <p:ph type="sldNum" sz="quarter" idx="5"/>
          </p:nvPr>
        </p:nvSpPr>
        <p:spPr/>
        <p:txBody>
          <a:bodyPr/>
          <a:lstStyle/>
          <a:p>
            <a:fld id="{C70DDE8C-979E-794E-845F-99DFF1C12C8F}" type="slidenum">
              <a:rPr lang="en-GB" smtClean="0"/>
              <a:t>6</a:t>
            </a:fld>
            <a:endParaRPr lang="en-GB"/>
          </a:p>
        </p:txBody>
      </p:sp>
    </p:spTree>
    <p:extLst>
      <p:ext uri="{BB962C8B-B14F-4D97-AF65-F5344CB8AC3E}">
        <p14:creationId xmlns:p14="http://schemas.microsoft.com/office/powerpoint/2010/main" val="289011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err="1"/>
              <a:t>CyTOF</a:t>
            </a:r>
            <a:r>
              <a:rPr lang="en-GB" dirty="0"/>
              <a:t> analysis confirmed the T cell phenotype that we had observed, and using a predictive method of clustering to pull out differences within the WT and KO groups, I identified differences in surface expression in both CD4 and CD8 populations. </a:t>
            </a:r>
          </a:p>
          <a:p>
            <a:pPr marL="171450" indent="-171450">
              <a:buFontTx/>
              <a:buChar char="-"/>
            </a:pPr>
            <a:r>
              <a:rPr lang="en-GB" dirty="0"/>
              <a:t>CD4 effector populations have increased CD44 expression and reduced CD62L, whilst CD8 EM have increased CD44 and PD1 although reduced Ly6C and other populations have reduced CD27 and CD62L expression, indicating functional </a:t>
            </a:r>
            <a:r>
              <a:rPr lang="en-GB" dirty="0" err="1"/>
              <a:t>differnces</a:t>
            </a:r>
            <a:r>
              <a:rPr lang="en-GB" dirty="0"/>
              <a:t> between WT and PEPDKO T cells</a:t>
            </a:r>
          </a:p>
          <a:p>
            <a:endParaRPr lang="en-GB" dirty="0"/>
          </a:p>
          <a:p>
            <a:r>
              <a:rPr lang="en-GB" dirty="0"/>
              <a:t>PAMR method -</a:t>
            </a:r>
          </a:p>
          <a:p>
            <a:r>
              <a:rPr lang="en-GB" dirty="0"/>
              <a:t>To explore this data further, I used an alternative clustering approach called citrus, which is a more hierarchical/parent and child approach and good for pulling out differences in paired groups. Citrus identified the same direction of the phenotype as </a:t>
            </a:r>
            <a:r>
              <a:rPr lang="en-GB" dirty="0" err="1"/>
              <a:t>flowSOM</a:t>
            </a:r>
            <a:r>
              <a:rPr lang="en-GB" dirty="0"/>
              <a:t> and </a:t>
            </a:r>
            <a:r>
              <a:rPr lang="en-GB" dirty="0" err="1"/>
              <a:t>umap</a:t>
            </a:r>
            <a:r>
              <a:rPr lang="en-GB" dirty="0"/>
              <a:t> clustering by abundance clusters, and also identified that some </a:t>
            </a:r>
            <a:r>
              <a:rPr lang="en-GB" dirty="0" err="1"/>
              <a:t>PEPDKo</a:t>
            </a:r>
            <a:r>
              <a:rPr lang="en-GB" dirty="0"/>
              <a:t> Cd4 and CD8 t cell subsets have altered expression of some surface markers. </a:t>
            </a:r>
          </a:p>
          <a:p>
            <a:endParaRPr lang="en-GB" dirty="0"/>
          </a:p>
          <a:p>
            <a:r>
              <a:rPr lang="en-GB" dirty="0"/>
              <a:t>CD8 effector memory populations have increased expression of CD44, although reduced Ly6C and many populations have reduced CD62L expression. Similarly CD4 effector populations have significantly increased CD44 and naive populations have lower CD62L expression, indicating functional differences between </a:t>
            </a:r>
            <a:r>
              <a:rPr lang="en-GB" dirty="0" err="1"/>
              <a:t>pepdWT</a:t>
            </a:r>
            <a:r>
              <a:rPr lang="en-GB" dirty="0"/>
              <a:t> and KO T cells. </a:t>
            </a:r>
          </a:p>
          <a:p>
            <a:endParaRPr lang="en-GB" dirty="0"/>
          </a:p>
          <a:p>
            <a:endParaRPr lang="en-GB" dirty="0"/>
          </a:p>
          <a:p>
            <a:r>
              <a:rPr lang="en-GB" dirty="0"/>
              <a:t>The </a:t>
            </a:r>
            <a:r>
              <a:rPr lang="en-GB" dirty="0" err="1"/>
              <a:t>cytof</a:t>
            </a:r>
            <a:r>
              <a:rPr lang="en-GB" dirty="0"/>
              <a:t> data confirmed that </a:t>
            </a:r>
            <a:r>
              <a:rPr lang="en-GB" dirty="0" err="1"/>
              <a:t>prolidase</a:t>
            </a:r>
            <a:r>
              <a:rPr lang="en-GB" dirty="0"/>
              <a:t> loss leads to an activated T cell phenotype. One question that we have not answered is </a:t>
            </a:r>
            <a:r>
              <a:rPr lang="en-GB" dirty="0" err="1"/>
              <a:t>wheterh</a:t>
            </a:r>
            <a:r>
              <a:rPr lang="en-GB" dirty="0"/>
              <a:t> this expanded population is due to enhanced survival, dysregulated proliferation or activation/increased entry from an externally primed pool of precursors. The </a:t>
            </a:r>
            <a:r>
              <a:rPr lang="en-GB" dirty="0" err="1"/>
              <a:t>cytof</a:t>
            </a:r>
            <a:r>
              <a:rPr lang="en-GB" dirty="0"/>
              <a:t> data suggests that there are increased populations of Ki67 labelled cd4 effectors, is it proliferation that is driving the expansion?</a:t>
            </a:r>
          </a:p>
          <a:p>
            <a:endParaRPr lang="en-GB" dirty="0"/>
          </a:p>
          <a:p>
            <a:r>
              <a:rPr lang="en-GB" dirty="0"/>
              <a:t>As well as confirming an activated phenotype at resting, the </a:t>
            </a:r>
            <a:r>
              <a:rPr lang="en-GB" dirty="0" err="1"/>
              <a:t>cytof</a:t>
            </a:r>
            <a:r>
              <a:rPr lang="en-GB" dirty="0"/>
              <a:t> data suggested that </a:t>
            </a:r>
            <a:r>
              <a:rPr lang="en-GB" dirty="0" err="1"/>
              <a:t>prolidase</a:t>
            </a:r>
            <a:r>
              <a:rPr lang="en-GB" dirty="0"/>
              <a:t> loss leads to a trend towards increased proliferation of CD4/CD8 subsets</a:t>
            </a:r>
          </a:p>
          <a:p>
            <a:endParaRPr lang="en-GB" dirty="0"/>
          </a:p>
        </p:txBody>
      </p:sp>
      <p:sp>
        <p:nvSpPr>
          <p:cNvPr id="4" name="Slide Number Placeholder 3"/>
          <p:cNvSpPr>
            <a:spLocks noGrp="1"/>
          </p:cNvSpPr>
          <p:nvPr>
            <p:ph type="sldNum" sz="quarter" idx="5"/>
          </p:nvPr>
        </p:nvSpPr>
        <p:spPr/>
        <p:txBody>
          <a:bodyPr/>
          <a:lstStyle/>
          <a:p>
            <a:fld id="{C70DDE8C-979E-794E-845F-99DFF1C12C8F}" type="slidenum">
              <a:rPr lang="en-GB" smtClean="0"/>
              <a:t>7</a:t>
            </a:fld>
            <a:endParaRPr lang="en-GB"/>
          </a:p>
        </p:txBody>
      </p:sp>
    </p:spTree>
    <p:extLst>
      <p:ext uri="{BB962C8B-B14F-4D97-AF65-F5344CB8AC3E}">
        <p14:creationId xmlns:p14="http://schemas.microsoft.com/office/powerpoint/2010/main" val="2391512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sz="1800" b="0" dirty="0"/>
              <a:t>So far we have shown that </a:t>
            </a:r>
            <a:r>
              <a:rPr lang="en-GB" sz="1800" b="0" dirty="0" err="1"/>
              <a:t>prolidase</a:t>
            </a:r>
            <a:r>
              <a:rPr lang="en-GB" sz="1800" b="0" dirty="0"/>
              <a:t> loss leads to an intrinsically activated T cell phenotype. </a:t>
            </a:r>
          </a:p>
          <a:p>
            <a:pPr marL="285750" indent="-285750">
              <a:buFontTx/>
              <a:buChar char="-"/>
            </a:pPr>
            <a:r>
              <a:rPr lang="en-GB" sz="1800" b="0" dirty="0"/>
              <a:t>To investigate what are the transcriptional differences that lead to this activated phenotype on </a:t>
            </a:r>
            <a:r>
              <a:rPr lang="en-GB" sz="1800" b="0" dirty="0" err="1"/>
              <a:t>prolidase</a:t>
            </a:r>
            <a:r>
              <a:rPr lang="en-GB" sz="1800" b="0" dirty="0"/>
              <a:t> loss and ultimately why </a:t>
            </a:r>
            <a:r>
              <a:rPr lang="en-GB" sz="1800" b="0" dirty="0" err="1"/>
              <a:t>prolidase</a:t>
            </a:r>
            <a:r>
              <a:rPr lang="en-GB" sz="1800" b="0" dirty="0"/>
              <a:t> deficiency is associated with autoimmune disease in humans, wanted to use a transcriptional and proteomic combined approach</a:t>
            </a:r>
          </a:p>
          <a:p>
            <a:pPr marL="285750" indent="-285750">
              <a:buFontTx/>
              <a:buChar char="-"/>
            </a:pPr>
            <a:r>
              <a:rPr lang="en-GB" sz="1800" dirty="0"/>
              <a:t>To do this, we have combined transcriptomic &amp; proteomic data using total </a:t>
            </a:r>
            <a:r>
              <a:rPr lang="en-GB" sz="1800" dirty="0" err="1"/>
              <a:t>seq</a:t>
            </a:r>
            <a:r>
              <a:rPr lang="en-GB" sz="1800" dirty="0"/>
              <a:t> labelling of key cell markers in combination with 10xgenomics 3’ sequencing of total splenic T cells </a:t>
            </a:r>
          </a:p>
          <a:p>
            <a:pPr marL="285750" indent="-285750">
              <a:buFontTx/>
              <a:buChar char="-"/>
            </a:pPr>
            <a:r>
              <a:rPr lang="en-GB" sz="1800" dirty="0"/>
              <a:t>I hope that the OBDS course will provide me with the skills and further knowledge to analyse it more thoroughly and get more from the data</a:t>
            </a:r>
          </a:p>
          <a:p>
            <a:pPr marL="285750" indent="-285750">
              <a:buFontTx/>
              <a:buChar char="-"/>
            </a:pPr>
            <a:endParaRPr lang="en-GB" sz="1800" dirty="0"/>
          </a:p>
          <a:p>
            <a:endParaRPr lang="en-GB" sz="1800" b="1" dirty="0"/>
          </a:p>
          <a:p>
            <a:endParaRPr lang="en-GB" b="1" dirty="0"/>
          </a:p>
          <a:p>
            <a:pPr>
              <a:lnSpc>
                <a:spcPct val="110000"/>
              </a:lnSpc>
              <a:spcAft>
                <a:spcPts val="600"/>
              </a:spcAft>
            </a:pPr>
            <a:endParaRPr lang="en-GB" b="1" dirty="0"/>
          </a:p>
          <a:p>
            <a:pPr>
              <a:lnSpc>
                <a:spcPct val="110000"/>
              </a:lnSpc>
              <a:spcAft>
                <a:spcPts val="600"/>
              </a:spcAft>
            </a:pPr>
            <a:endParaRPr lang="en-GB" b="1" dirty="0"/>
          </a:p>
          <a:p>
            <a:pPr>
              <a:lnSpc>
                <a:spcPct val="110000"/>
              </a:lnSpc>
              <a:spcAft>
                <a:spcPts val="600"/>
              </a:spcAft>
            </a:pPr>
            <a:r>
              <a:rPr lang="en-GB" b="1" dirty="0"/>
              <a:t>Identify pathways affected by </a:t>
            </a:r>
            <a:r>
              <a:rPr lang="en-GB" b="1" dirty="0" err="1"/>
              <a:t>prolidase</a:t>
            </a:r>
            <a:r>
              <a:rPr lang="en-GB" b="1" dirty="0"/>
              <a:t> loss driving T cell phenotype</a:t>
            </a:r>
          </a:p>
          <a:p>
            <a:pPr>
              <a:lnSpc>
                <a:spcPct val="110000"/>
              </a:lnSpc>
              <a:spcAft>
                <a:spcPts val="600"/>
              </a:spcAft>
            </a:pPr>
            <a:r>
              <a:rPr lang="en-GB" b="1" dirty="0"/>
              <a:t>We have chosen to apply a single cell RNAseq approach to investigate the intrinsic transcriptomic pathway </a:t>
            </a:r>
            <a:r>
              <a:rPr lang="en-GB" b="1" dirty="0" err="1"/>
              <a:t>differnces</a:t>
            </a:r>
            <a:r>
              <a:rPr lang="en-GB" b="1" dirty="0"/>
              <a:t> between WT and </a:t>
            </a:r>
            <a:r>
              <a:rPr lang="en-GB" b="1" dirty="0" err="1"/>
              <a:t>Pepd</a:t>
            </a:r>
            <a:r>
              <a:rPr lang="en-GB" b="1" dirty="0"/>
              <a:t> T cells using a mixed chimera approach. Combination with focused proteomic labelling will allow easier identification of T cell subsets and allow identification of the donor chimera populations. This should aid limitations from low level transcriptomic amounts, and provide complementary </a:t>
            </a:r>
            <a:r>
              <a:rPr lang="en-GB" b="1" dirty="0" err="1"/>
              <a:t>protein:RNA</a:t>
            </a:r>
            <a:r>
              <a:rPr lang="en-GB" b="1" dirty="0"/>
              <a:t> association data. </a:t>
            </a:r>
          </a:p>
          <a:p>
            <a:pPr>
              <a:lnSpc>
                <a:spcPct val="110000"/>
              </a:lnSpc>
              <a:spcAft>
                <a:spcPts val="600"/>
              </a:spcAft>
            </a:pPr>
            <a:endParaRPr lang="en-GB" b="1" dirty="0"/>
          </a:p>
          <a:p>
            <a:pPr>
              <a:lnSpc>
                <a:spcPct val="110000"/>
              </a:lnSpc>
              <a:spcAft>
                <a:spcPts val="600"/>
              </a:spcAft>
            </a:pPr>
            <a:r>
              <a:rPr lang="en-GB" b="1" dirty="0"/>
              <a:t>This is a complex experiment, combining several different techniques and unknown quantities. Therefore, we have decided to run a pilot experiment. </a:t>
            </a:r>
          </a:p>
          <a:p>
            <a:pPr>
              <a:lnSpc>
                <a:spcPct val="110000"/>
              </a:lnSpc>
              <a:spcAft>
                <a:spcPts val="600"/>
              </a:spcAft>
            </a:pPr>
            <a:endParaRPr lang="en-GB" b="1" dirty="0"/>
          </a:p>
          <a:p>
            <a:pPr>
              <a:lnSpc>
                <a:spcPct val="110000"/>
              </a:lnSpc>
              <a:spcAft>
                <a:spcPts val="600"/>
              </a:spcAft>
            </a:pPr>
            <a:r>
              <a:rPr lang="en-GB" b="0" dirty="0"/>
              <a:t>Firstly, will isolate total splenocytes from WT CD45.1/2 and mix with WT or KO CD45.2 splenocytes to provide an internal control. Then will label the splenocytes with hashtag antibodies for multiplexing the samples. T cells will be isolated from pooled samples, then the sample will be labelled with key T cell markers and 10k cells will be sequenced using 10x genomics</a:t>
            </a:r>
          </a:p>
          <a:p>
            <a:pPr>
              <a:lnSpc>
                <a:spcPct val="110000"/>
              </a:lnSpc>
              <a:spcAft>
                <a:spcPts val="600"/>
              </a:spcAft>
            </a:pPr>
            <a:endParaRPr lang="en-GB" b="0" dirty="0"/>
          </a:p>
          <a:p>
            <a:pPr>
              <a:lnSpc>
                <a:spcPct val="110000"/>
              </a:lnSpc>
              <a:spcAft>
                <a:spcPts val="600"/>
              </a:spcAft>
            </a:pPr>
            <a:r>
              <a:rPr lang="en-GB" b="0" dirty="0"/>
              <a:t>This pilot experiment will allow us to see whether the antibody labelling works to allow us to separate CD45.1 or 2 labelled populations, as well as key T cell subsets of interest. It will provide info on the cell numbers needed to make sure we’re not losing precious subsets from the analysis. This information will inform the design of our larger chimera experiment, where we plan to sequence 40k T cells from WT:WT and WT:KO BM chimers</a:t>
            </a:r>
          </a:p>
          <a:p>
            <a:pPr>
              <a:lnSpc>
                <a:spcPct val="110000"/>
              </a:lnSpc>
              <a:spcAft>
                <a:spcPts val="600"/>
              </a:spcAft>
            </a:pPr>
            <a:endParaRPr lang="en-GB" b="1" dirty="0"/>
          </a:p>
          <a:p>
            <a:pPr>
              <a:lnSpc>
                <a:spcPct val="110000"/>
              </a:lnSpc>
              <a:spcAft>
                <a:spcPts val="600"/>
              </a:spcAft>
            </a:pPr>
            <a:r>
              <a:rPr lang="en-GB" dirty="0"/>
              <a:t>Combined transcriptomic and proteomic approach</a:t>
            </a:r>
          </a:p>
          <a:p>
            <a:pPr>
              <a:lnSpc>
                <a:spcPct val="110000"/>
              </a:lnSpc>
              <a:spcAft>
                <a:spcPts val="600"/>
              </a:spcAft>
            </a:pPr>
            <a:r>
              <a:rPr lang="en-GB" dirty="0" err="1"/>
              <a:t>TotalSeq</a:t>
            </a:r>
            <a:r>
              <a:rPr lang="en-GB" dirty="0"/>
              <a:t> labelling of T cell markers </a:t>
            </a:r>
          </a:p>
          <a:p>
            <a:pPr>
              <a:lnSpc>
                <a:spcPct val="110000"/>
              </a:lnSpc>
              <a:spcAft>
                <a:spcPts val="600"/>
              </a:spcAft>
            </a:pPr>
            <a:r>
              <a:rPr lang="en-GB" dirty="0"/>
              <a:t>Transcriptomic analysis by 10xGenomics </a:t>
            </a:r>
          </a:p>
          <a:p>
            <a:pPr>
              <a:lnSpc>
                <a:spcPct val="110000"/>
              </a:lnSpc>
              <a:spcAft>
                <a:spcPts val="600"/>
              </a:spcAft>
            </a:pPr>
            <a:endParaRPr lang="en-GB" dirty="0"/>
          </a:p>
          <a:p>
            <a:pPr>
              <a:lnSpc>
                <a:spcPct val="110000"/>
              </a:lnSpc>
              <a:spcAft>
                <a:spcPts val="600"/>
              </a:spcAft>
            </a:pPr>
            <a:r>
              <a:rPr lang="en-GB" dirty="0"/>
              <a:t>Focusing on total T cells</a:t>
            </a:r>
          </a:p>
          <a:p>
            <a:pPr>
              <a:lnSpc>
                <a:spcPct val="110000"/>
              </a:lnSpc>
              <a:spcAft>
                <a:spcPts val="600"/>
              </a:spcAft>
            </a:pPr>
            <a:r>
              <a:rPr lang="en-GB" dirty="0"/>
              <a:t>Intrinsic?</a:t>
            </a:r>
          </a:p>
          <a:p>
            <a:endParaRPr lang="en-GB" b="1" dirty="0"/>
          </a:p>
          <a:p>
            <a:r>
              <a:rPr lang="en-GB" dirty="0"/>
              <a:t>Say antibody panel ready </a:t>
            </a:r>
          </a:p>
        </p:txBody>
      </p:sp>
      <p:sp>
        <p:nvSpPr>
          <p:cNvPr id="4" name="Slide Number Placeholder 3"/>
          <p:cNvSpPr>
            <a:spLocks noGrp="1"/>
          </p:cNvSpPr>
          <p:nvPr>
            <p:ph type="sldNum" sz="quarter" idx="5"/>
          </p:nvPr>
        </p:nvSpPr>
        <p:spPr/>
        <p:txBody>
          <a:bodyPr/>
          <a:lstStyle/>
          <a:p>
            <a:fld id="{A8F22AD6-BCDB-C94B-9099-D4790ED526EE}" type="slidenum">
              <a:rPr lang="en-GB" smtClean="0"/>
              <a:t>8</a:t>
            </a:fld>
            <a:endParaRPr lang="en-GB"/>
          </a:p>
        </p:txBody>
      </p:sp>
    </p:spTree>
    <p:extLst>
      <p:ext uri="{BB962C8B-B14F-4D97-AF65-F5344CB8AC3E}">
        <p14:creationId xmlns:p14="http://schemas.microsoft.com/office/powerpoint/2010/main" val="2700404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B95B-A375-E54A-84D1-35650B2B6C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07A1059-A884-824D-8F09-418218287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999D125-9D66-1144-AAB2-1D12481B7BD8}"/>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38666F6D-8EA5-7442-A18F-0FA615E7B4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F42B5B-E457-4342-9A17-11B27B62C12C}"/>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184606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EB9D-127C-E34B-9FF5-694201059A1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9F9AFE-98FE-1B4E-803F-12C95DAA1F4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4F4FF7-0A76-1B41-8EE5-9680AAA290CA}"/>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388B0E82-1E4B-7841-BADA-2FB9DED58F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CCF2B1-C01E-6F45-B2C6-D458DE297D93}"/>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429175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DF8DA-2C6B-9541-8597-C3A18CA46B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7A9A7A8-C16C-174F-BB77-4FD43B86A3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988E5F-4DAB-8D42-9D0B-E1AB8EE50CB3}"/>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22F9061C-3ABD-2446-BF46-C4E8C1BF22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B8CA91-4A9C-0E41-9AB4-D163FB9D16D2}"/>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313493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BA2F-8A01-3C4D-8ED3-E7A2E58DDC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69C3CC0-AF46-CF48-9842-421981787A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3E0039-E45A-D14A-940E-856B6DF7EFE8}"/>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9E9A8D5C-2182-B742-BEA7-4B59A0DDC9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2A42E6-9883-064B-8EE9-0351DE0F4038}"/>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3117635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E853-0535-A24B-8CB0-172BC92759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447FE7E-8B9C-F546-9AF7-0810EBEAC5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B52EADF-EE0D-7041-9324-54891F7023C9}"/>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4DD86940-2627-E442-A77E-21DC370C00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697311-B8F2-EC4D-8800-1950CEE6063D}"/>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191496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FDD2-7FA1-6447-8F04-C5AD51D074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E9520D8-1C83-D248-A425-8327B4D340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F123D1-E12D-484D-A72D-DC0D061670C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C537D5E-B3FC-7041-A7BA-5756EC290E30}"/>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6" name="Footer Placeholder 5">
            <a:extLst>
              <a:ext uri="{FF2B5EF4-FFF2-40B4-BE49-F238E27FC236}">
                <a16:creationId xmlns:a16="http://schemas.microsoft.com/office/drawing/2014/main" id="{7D67B737-84F3-D448-9E2B-F39B50C69C3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E44D11-F541-EE49-B7D1-3383B7381BD5}"/>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2665893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F3F4-80C7-8C46-9738-1352DACD22E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540532-B901-304F-8509-499D5C80C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B786566-829D-9A49-A6D3-AF1AAA588F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A50FA6D-AC29-2B47-AA8D-4A07DCD65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D2B86BF-4BEA-9A44-ADE7-342A54EFCE4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68CC272-18D1-534C-BA95-A41EB89E66AF}"/>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8" name="Footer Placeholder 7">
            <a:extLst>
              <a:ext uri="{FF2B5EF4-FFF2-40B4-BE49-F238E27FC236}">
                <a16:creationId xmlns:a16="http://schemas.microsoft.com/office/drawing/2014/main" id="{CB98C8B0-C864-1C4D-AEF7-076C965030A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04CCE47-9D1D-A44A-83CA-747E73CFAFAC}"/>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1475301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E673-FF93-3841-8B91-C4284D36F17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1348945-5845-C547-92A1-192CF35FEDD0}"/>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4" name="Footer Placeholder 3">
            <a:extLst>
              <a:ext uri="{FF2B5EF4-FFF2-40B4-BE49-F238E27FC236}">
                <a16:creationId xmlns:a16="http://schemas.microsoft.com/office/drawing/2014/main" id="{87C45B55-67B7-D741-9A5E-D3CE638EA08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27FD083-F7F7-8A43-A676-A35447BC332C}"/>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294848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55C9D-B3AD-FA47-85EE-4E6BFFF62C36}"/>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3" name="Footer Placeholder 2">
            <a:extLst>
              <a:ext uri="{FF2B5EF4-FFF2-40B4-BE49-F238E27FC236}">
                <a16:creationId xmlns:a16="http://schemas.microsoft.com/office/drawing/2014/main" id="{C6C961FD-E024-134F-8E6F-C0813CD1E82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7E266E4-13BA-1C49-87D2-5F7D464C8B70}"/>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55322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E0DEF-AB2F-DB49-8EB4-BA6DA89E5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73A55B2-26F1-F24B-B84C-C37DE71BC2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176560-3E1A-C34B-B1D0-24826DC43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867235-3993-AE4F-9AB7-E2BB94863D35}"/>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6" name="Footer Placeholder 5">
            <a:extLst>
              <a:ext uri="{FF2B5EF4-FFF2-40B4-BE49-F238E27FC236}">
                <a16:creationId xmlns:a16="http://schemas.microsoft.com/office/drawing/2014/main" id="{E908563C-17A6-334F-8E9D-67DE5711B7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2ACE23-62D3-BF44-A83E-BFA2259E850B}"/>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3891365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DEEF-40CE-BE4D-B248-15B52482ED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143EE84-80BE-6C49-870B-3FED29D021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7752F7C-F4DE-A74D-B800-B1D9C9B0A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0A6C9F-D2B0-2247-9BBC-E6AE11E97FCB}"/>
              </a:ext>
            </a:extLst>
          </p:cNvPr>
          <p:cNvSpPr>
            <a:spLocks noGrp="1"/>
          </p:cNvSpPr>
          <p:nvPr>
            <p:ph type="dt" sz="half" idx="10"/>
          </p:nvPr>
        </p:nvSpPr>
        <p:spPr/>
        <p:txBody>
          <a:bodyPr/>
          <a:lstStyle/>
          <a:p>
            <a:fld id="{F67B5DA2-034D-B842-BC81-605530233E1B}" type="datetimeFigureOut">
              <a:rPr lang="en-GB" smtClean="0"/>
              <a:t>27/04/2020</a:t>
            </a:fld>
            <a:endParaRPr lang="en-GB"/>
          </a:p>
        </p:txBody>
      </p:sp>
      <p:sp>
        <p:nvSpPr>
          <p:cNvPr id="6" name="Footer Placeholder 5">
            <a:extLst>
              <a:ext uri="{FF2B5EF4-FFF2-40B4-BE49-F238E27FC236}">
                <a16:creationId xmlns:a16="http://schemas.microsoft.com/office/drawing/2014/main" id="{26B2A050-DB6E-904B-956E-631361B156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E0B205F-F015-D442-892F-E37F2AF0F20F}"/>
              </a:ext>
            </a:extLst>
          </p:cNvPr>
          <p:cNvSpPr>
            <a:spLocks noGrp="1"/>
          </p:cNvSpPr>
          <p:nvPr>
            <p:ph type="sldNum" sz="quarter" idx="12"/>
          </p:nvPr>
        </p:nvSpPr>
        <p:spPr/>
        <p:txBody>
          <a:bodyPr/>
          <a:lstStyle/>
          <a:p>
            <a:fld id="{780685E1-485C-E845-A253-F867427A4B68}" type="slidenum">
              <a:rPr lang="en-GB" smtClean="0"/>
              <a:t>‹#›</a:t>
            </a:fld>
            <a:endParaRPr lang="en-GB"/>
          </a:p>
        </p:txBody>
      </p:sp>
    </p:spTree>
    <p:extLst>
      <p:ext uri="{BB962C8B-B14F-4D97-AF65-F5344CB8AC3E}">
        <p14:creationId xmlns:p14="http://schemas.microsoft.com/office/powerpoint/2010/main" val="313367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A1483-B059-BE4E-BFD4-3DAAA1E21D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9F75B4-8545-DB4E-A697-1736B90FC4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4FFC89-98E6-F146-8E93-C180A5A25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7B5DA2-034D-B842-BC81-605530233E1B}" type="datetimeFigureOut">
              <a:rPr lang="en-GB" smtClean="0"/>
              <a:t>27/04/2020</a:t>
            </a:fld>
            <a:endParaRPr lang="en-GB"/>
          </a:p>
        </p:txBody>
      </p:sp>
      <p:sp>
        <p:nvSpPr>
          <p:cNvPr id="5" name="Footer Placeholder 4">
            <a:extLst>
              <a:ext uri="{FF2B5EF4-FFF2-40B4-BE49-F238E27FC236}">
                <a16:creationId xmlns:a16="http://schemas.microsoft.com/office/drawing/2014/main" id="{2D60A6A4-3806-2248-9370-C764316440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74B3DE4-FEC4-0B42-A39B-073DD0B6EE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0685E1-485C-E845-A253-F867427A4B68}" type="slidenum">
              <a:rPr lang="en-GB" smtClean="0"/>
              <a:t>‹#›</a:t>
            </a:fld>
            <a:endParaRPr lang="en-GB"/>
          </a:p>
        </p:txBody>
      </p:sp>
    </p:spTree>
    <p:extLst>
      <p:ext uri="{BB962C8B-B14F-4D97-AF65-F5344CB8AC3E}">
        <p14:creationId xmlns:p14="http://schemas.microsoft.com/office/powerpoint/2010/main" val="164577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jfif"/><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4.tiff"/><Relationship Id="rId7"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s>
</file>

<file path=ppt/slides/_rels/slide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4.tiff"/><Relationship Id="rId7"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9.emf"/><Relationship Id="rId10" Type="http://schemas.openxmlformats.org/officeDocument/2006/relationships/image" Target="../media/image22.emf"/><Relationship Id="rId4" Type="http://schemas.openxmlformats.org/officeDocument/2006/relationships/image" Target="../media/image18.emf"/><Relationship Id="rId9" Type="http://schemas.openxmlformats.org/officeDocument/2006/relationships/image" Target="../media/image21.emf"/></Relationships>
</file>

<file path=ppt/slides/_rels/slide5.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4.tiff"/><Relationship Id="rId7"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8.emf"/></Relationships>
</file>

<file path=ppt/slides/_rels/slide6.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tiff"/><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emf"/><Relationship Id="rId4" Type="http://schemas.openxmlformats.org/officeDocument/2006/relationships/image" Target="../media/image30.png"/><Relationship Id="rId9" Type="http://schemas.openxmlformats.org/officeDocument/2006/relationships/image" Target="../media/image35.tiff"/></Relationships>
</file>

<file path=ppt/slides/_rels/slide7.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47.tiff"/><Relationship Id="rId3" Type="http://schemas.openxmlformats.org/officeDocument/2006/relationships/image" Target="../media/image37.tiff"/><Relationship Id="rId7" Type="http://schemas.openxmlformats.org/officeDocument/2006/relationships/image" Target="../media/image41.tiff"/><Relationship Id="rId12"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tiff"/><Relationship Id="rId11" Type="http://schemas.openxmlformats.org/officeDocument/2006/relationships/image" Target="../media/image45.tiff"/><Relationship Id="rId5" Type="http://schemas.openxmlformats.org/officeDocument/2006/relationships/image" Target="../media/image39.tiff"/><Relationship Id="rId15" Type="http://schemas.openxmlformats.org/officeDocument/2006/relationships/image" Target="../media/image49.tiff"/><Relationship Id="rId10" Type="http://schemas.openxmlformats.org/officeDocument/2006/relationships/image" Target="../media/image44.tiff"/><Relationship Id="rId4" Type="http://schemas.openxmlformats.org/officeDocument/2006/relationships/image" Target="../media/image38.tiff"/><Relationship Id="rId9" Type="http://schemas.openxmlformats.org/officeDocument/2006/relationships/image" Target="../media/image43.tiff"/><Relationship Id="rId14" Type="http://schemas.openxmlformats.org/officeDocument/2006/relationships/image" Target="../media/image48.tiff"/></Relationships>
</file>

<file path=ppt/slides/_rels/slide8.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tiff"/><Relationship Id="rId4" Type="http://schemas.openxmlformats.org/officeDocument/2006/relationships/image" Target="../media/image51.emf"/><Relationship Id="rId9" Type="http://schemas.openxmlformats.org/officeDocument/2006/relationships/image" Target="../media/image5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12EC-0405-754E-9857-EA72DC78E30F}"/>
              </a:ext>
            </a:extLst>
          </p:cNvPr>
          <p:cNvSpPr>
            <a:spLocks noGrp="1"/>
          </p:cNvSpPr>
          <p:nvPr>
            <p:ph type="ctrTitle"/>
          </p:nvPr>
        </p:nvSpPr>
        <p:spPr>
          <a:xfrm>
            <a:off x="579120" y="-219247"/>
            <a:ext cx="11094720" cy="3229547"/>
          </a:xfrm>
        </p:spPr>
        <p:txBody>
          <a:bodyPr>
            <a:noAutofit/>
          </a:bodyPr>
          <a:lstStyle/>
          <a:p>
            <a:r>
              <a:rPr lang="en-US" dirty="0">
                <a:latin typeface="Arial"/>
                <a:cs typeface="Arial"/>
              </a:rPr>
              <a:t>A rare genetic disorder models human lupus-like disease</a:t>
            </a:r>
            <a:br>
              <a:rPr lang="en-US" dirty="0">
                <a:latin typeface="Arial"/>
                <a:cs typeface="Arial"/>
              </a:rPr>
            </a:br>
            <a:endParaRPr lang="en-GB" dirty="0"/>
          </a:p>
        </p:txBody>
      </p:sp>
      <p:sp>
        <p:nvSpPr>
          <p:cNvPr id="3" name="Subtitle 2">
            <a:extLst>
              <a:ext uri="{FF2B5EF4-FFF2-40B4-BE49-F238E27FC236}">
                <a16:creationId xmlns:a16="http://schemas.microsoft.com/office/drawing/2014/main" id="{3CFB2CD7-AA79-F14A-B2DB-4CEC8711987E}"/>
              </a:ext>
            </a:extLst>
          </p:cNvPr>
          <p:cNvSpPr>
            <a:spLocks noGrp="1"/>
          </p:cNvSpPr>
          <p:nvPr>
            <p:ph type="subTitle" idx="1"/>
          </p:nvPr>
        </p:nvSpPr>
        <p:spPr>
          <a:xfrm>
            <a:off x="1554480" y="2286653"/>
            <a:ext cx="9144000" cy="1447294"/>
          </a:xfrm>
        </p:spPr>
        <p:txBody>
          <a:bodyPr>
            <a:normAutofit/>
          </a:bodyPr>
          <a:lstStyle/>
          <a:p>
            <a:r>
              <a:rPr lang="en-GB" sz="3200" dirty="0"/>
              <a:t>Rose Hodgson </a:t>
            </a:r>
          </a:p>
          <a:p>
            <a:r>
              <a:rPr lang="en-GB" sz="3200" dirty="0"/>
              <a:t>4</a:t>
            </a:r>
            <a:r>
              <a:rPr lang="en-GB" sz="3200" baseline="30000" dirty="0"/>
              <a:t>th</a:t>
            </a:r>
            <a:r>
              <a:rPr lang="en-GB" sz="3200" dirty="0"/>
              <a:t> year DPhil Student - </a:t>
            </a:r>
            <a:r>
              <a:rPr lang="en-GB" sz="3200" dirty="0" err="1"/>
              <a:t>Cornall</a:t>
            </a:r>
            <a:r>
              <a:rPr lang="en-GB" sz="3200" dirty="0"/>
              <a:t> and Bull groups</a:t>
            </a:r>
          </a:p>
        </p:txBody>
      </p:sp>
      <p:pic>
        <p:nvPicPr>
          <p:cNvPr id="4" name="Picture 3">
            <a:extLst>
              <a:ext uri="{FF2B5EF4-FFF2-40B4-BE49-F238E27FC236}">
                <a16:creationId xmlns:a16="http://schemas.microsoft.com/office/drawing/2014/main" id="{9E921196-5D0B-214E-AF6D-C3102E6AA89A}"/>
              </a:ext>
            </a:extLst>
          </p:cNvPr>
          <p:cNvPicPr>
            <a:picLocks noChangeAspect="1"/>
          </p:cNvPicPr>
          <p:nvPr/>
        </p:nvPicPr>
        <p:blipFill rotWithShape="1">
          <a:blip r:embed="rId3"/>
          <a:srcRect l="15358" t="20523" r="15715" b="11013"/>
          <a:stretch/>
        </p:blipFill>
        <p:spPr>
          <a:xfrm>
            <a:off x="6166382" y="3827088"/>
            <a:ext cx="3696945" cy="2754001"/>
          </a:xfrm>
          <a:prstGeom prst="rect">
            <a:avLst/>
          </a:prstGeom>
        </p:spPr>
      </p:pic>
      <p:pic>
        <p:nvPicPr>
          <p:cNvPr id="5" name="Picture 4">
            <a:extLst>
              <a:ext uri="{FF2B5EF4-FFF2-40B4-BE49-F238E27FC236}">
                <a16:creationId xmlns:a16="http://schemas.microsoft.com/office/drawing/2014/main" id="{68C69E70-D16D-3D4C-ACD0-A9856E224E58}"/>
              </a:ext>
            </a:extLst>
          </p:cNvPr>
          <p:cNvPicPr>
            <a:picLocks noChangeAspect="1"/>
          </p:cNvPicPr>
          <p:nvPr/>
        </p:nvPicPr>
        <p:blipFill rotWithShape="1">
          <a:blip r:embed="rId4"/>
          <a:srcRect l="14429" t="13511"/>
          <a:stretch/>
        </p:blipFill>
        <p:spPr>
          <a:xfrm>
            <a:off x="9904595" y="3827088"/>
            <a:ext cx="2043564" cy="2754001"/>
          </a:xfrm>
          <a:prstGeom prst="rect">
            <a:avLst/>
          </a:prstGeom>
        </p:spPr>
      </p:pic>
      <p:grpSp>
        <p:nvGrpSpPr>
          <p:cNvPr id="6" name="Group 5">
            <a:extLst>
              <a:ext uri="{FF2B5EF4-FFF2-40B4-BE49-F238E27FC236}">
                <a16:creationId xmlns:a16="http://schemas.microsoft.com/office/drawing/2014/main" id="{DAC4716F-328B-9947-ADA2-B12478FE8751}"/>
              </a:ext>
            </a:extLst>
          </p:cNvPr>
          <p:cNvGrpSpPr/>
          <p:nvPr/>
        </p:nvGrpSpPr>
        <p:grpSpPr>
          <a:xfrm>
            <a:off x="293084" y="4255827"/>
            <a:ext cx="5559135" cy="777698"/>
            <a:chOff x="5004048" y="281302"/>
            <a:chExt cx="3722064" cy="520700"/>
          </a:xfrm>
        </p:grpSpPr>
        <p:pic>
          <p:nvPicPr>
            <p:cNvPr id="7" name="Picture 6">
              <a:extLst>
                <a:ext uri="{FF2B5EF4-FFF2-40B4-BE49-F238E27FC236}">
                  <a16:creationId xmlns:a16="http://schemas.microsoft.com/office/drawing/2014/main" id="{AD65933D-933C-EC4C-A331-AB69DC1E3D92}"/>
                </a:ext>
              </a:extLst>
            </p:cNvPr>
            <p:cNvPicPr>
              <a:picLocks noChangeAspect="1"/>
            </p:cNvPicPr>
            <p:nvPr/>
          </p:nvPicPr>
          <p:blipFill>
            <a:blip r:embed="rId5"/>
            <a:stretch>
              <a:fillRect/>
            </a:stretch>
          </p:blipFill>
          <p:spPr>
            <a:xfrm>
              <a:off x="6642663" y="311754"/>
              <a:ext cx="1490078" cy="459795"/>
            </a:xfrm>
            <a:prstGeom prst="rect">
              <a:avLst/>
            </a:prstGeom>
          </p:spPr>
        </p:pic>
        <p:pic>
          <p:nvPicPr>
            <p:cNvPr id="8" name="Picture 7">
              <a:extLst>
                <a:ext uri="{FF2B5EF4-FFF2-40B4-BE49-F238E27FC236}">
                  <a16:creationId xmlns:a16="http://schemas.microsoft.com/office/drawing/2014/main" id="{AB3E37DA-70F3-F84C-9727-CF6D71A17B1C}"/>
                </a:ext>
              </a:extLst>
            </p:cNvPr>
            <p:cNvPicPr>
              <a:picLocks noChangeAspect="1"/>
            </p:cNvPicPr>
            <p:nvPr/>
          </p:nvPicPr>
          <p:blipFill>
            <a:blip r:embed="rId6"/>
            <a:stretch>
              <a:fillRect/>
            </a:stretch>
          </p:blipFill>
          <p:spPr>
            <a:xfrm>
              <a:off x="5004048" y="281302"/>
              <a:ext cx="1498600" cy="520700"/>
            </a:xfrm>
            <a:prstGeom prst="rect">
              <a:avLst/>
            </a:prstGeom>
          </p:spPr>
        </p:pic>
        <p:pic>
          <p:nvPicPr>
            <p:cNvPr id="9" name="Picture 8">
              <a:extLst>
                <a:ext uri="{FF2B5EF4-FFF2-40B4-BE49-F238E27FC236}">
                  <a16:creationId xmlns:a16="http://schemas.microsoft.com/office/drawing/2014/main" id="{30054437-5923-0A49-9C94-B59ED95A278B}"/>
                </a:ext>
              </a:extLst>
            </p:cNvPr>
            <p:cNvPicPr>
              <a:picLocks noChangeAspect="1"/>
            </p:cNvPicPr>
            <p:nvPr/>
          </p:nvPicPr>
          <p:blipFill>
            <a:blip r:embed="rId7"/>
            <a:stretch>
              <a:fillRect/>
            </a:stretch>
          </p:blipFill>
          <p:spPr>
            <a:xfrm>
              <a:off x="8343087" y="313687"/>
              <a:ext cx="383025" cy="480974"/>
            </a:xfrm>
            <a:prstGeom prst="rect">
              <a:avLst/>
            </a:prstGeom>
          </p:spPr>
        </p:pic>
      </p:grpSp>
      <p:pic>
        <p:nvPicPr>
          <p:cNvPr id="15" name="Picture 14">
            <a:extLst>
              <a:ext uri="{FF2B5EF4-FFF2-40B4-BE49-F238E27FC236}">
                <a16:creationId xmlns:a16="http://schemas.microsoft.com/office/drawing/2014/main" id="{07C501AF-640C-E54B-B9E2-0A3956659717}"/>
              </a:ext>
            </a:extLst>
          </p:cNvPr>
          <p:cNvPicPr>
            <a:picLocks noChangeAspect="1"/>
          </p:cNvPicPr>
          <p:nvPr/>
        </p:nvPicPr>
        <p:blipFill rotWithShape="1">
          <a:blip r:embed="rId8"/>
          <a:srcRect l="3267" r="3116"/>
          <a:stretch/>
        </p:blipFill>
        <p:spPr>
          <a:xfrm>
            <a:off x="80499" y="5176283"/>
            <a:ext cx="5771720" cy="1211515"/>
          </a:xfrm>
          <a:prstGeom prst="rect">
            <a:avLst/>
          </a:prstGeom>
        </p:spPr>
      </p:pic>
    </p:spTree>
    <p:extLst>
      <p:ext uri="{BB962C8B-B14F-4D97-AF65-F5344CB8AC3E}">
        <p14:creationId xmlns:p14="http://schemas.microsoft.com/office/powerpoint/2010/main" val="3457295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352" y="326641"/>
            <a:ext cx="12006144" cy="898061"/>
          </a:xfrm>
        </p:spPr>
        <p:txBody>
          <a:bodyPr>
            <a:noAutofit/>
          </a:bodyPr>
          <a:lstStyle/>
          <a:p>
            <a:r>
              <a:rPr lang="en-GB" dirty="0" err="1"/>
              <a:t>Prolidase</a:t>
            </a:r>
            <a:r>
              <a:rPr lang="en-GB" dirty="0"/>
              <a:t> deficiency is associated with autoimmune disease in mice – and humans</a:t>
            </a:r>
            <a:endParaRPr lang="en-US" dirty="0"/>
          </a:p>
        </p:txBody>
      </p:sp>
      <p:pic>
        <p:nvPicPr>
          <p:cNvPr id="4" name="Picture 3">
            <a:extLst>
              <a:ext uri="{FF2B5EF4-FFF2-40B4-BE49-F238E27FC236}">
                <a16:creationId xmlns:a16="http://schemas.microsoft.com/office/drawing/2014/main" id="{BD84A2E5-FE9A-7341-8203-D288BB58B836}"/>
              </a:ext>
            </a:extLst>
          </p:cNvPr>
          <p:cNvPicPr>
            <a:picLocks noChangeAspect="1"/>
          </p:cNvPicPr>
          <p:nvPr/>
        </p:nvPicPr>
        <p:blipFill>
          <a:blip r:embed="rId3"/>
          <a:stretch>
            <a:fillRect/>
          </a:stretch>
        </p:blipFill>
        <p:spPr>
          <a:xfrm>
            <a:off x="9421453" y="7601204"/>
            <a:ext cx="4001639" cy="1390400"/>
          </a:xfrm>
          <a:prstGeom prst="rect">
            <a:avLst/>
          </a:prstGeom>
        </p:spPr>
      </p:pic>
      <p:pic>
        <p:nvPicPr>
          <p:cNvPr id="5" name="Picture 4">
            <a:extLst>
              <a:ext uri="{FF2B5EF4-FFF2-40B4-BE49-F238E27FC236}">
                <a16:creationId xmlns:a16="http://schemas.microsoft.com/office/drawing/2014/main" id="{D4DDC876-BF07-3848-AB77-82598AE4F0C6}"/>
              </a:ext>
            </a:extLst>
          </p:cNvPr>
          <p:cNvPicPr>
            <a:picLocks noChangeAspect="1"/>
          </p:cNvPicPr>
          <p:nvPr/>
        </p:nvPicPr>
        <p:blipFill>
          <a:blip r:embed="rId4"/>
          <a:stretch>
            <a:fillRect/>
          </a:stretch>
        </p:blipFill>
        <p:spPr>
          <a:xfrm>
            <a:off x="2494352" y="3454220"/>
            <a:ext cx="3884012" cy="2874169"/>
          </a:xfrm>
          <a:prstGeom prst="rect">
            <a:avLst/>
          </a:prstGeom>
        </p:spPr>
      </p:pic>
      <p:pic>
        <p:nvPicPr>
          <p:cNvPr id="6" name="Picture 5">
            <a:extLst>
              <a:ext uri="{FF2B5EF4-FFF2-40B4-BE49-F238E27FC236}">
                <a16:creationId xmlns:a16="http://schemas.microsoft.com/office/drawing/2014/main" id="{93BDE9FD-4F1D-8C4A-A8ED-9D740E796FE8}"/>
              </a:ext>
            </a:extLst>
          </p:cNvPr>
          <p:cNvPicPr>
            <a:picLocks noChangeAspect="1"/>
          </p:cNvPicPr>
          <p:nvPr/>
        </p:nvPicPr>
        <p:blipFill>
          <a:blip r:embed="rId5"/>
          <a:stretch>
            <a:fillRect/>
          </a:stretch>
        </p:blipFill>
        <p:spPr>
          <a:xfrm>
            <a:off x="378026" y="3597911"/>
            <a:ext cx="1962531" cy="2730477"/>
          </a:xfrm>
          <a:prstGeom prst="rect">
            <a:avLst/>
          </a:prstGeom>
        </p:spPr>
      </p:pic>
      <p:pic>
        <p:nvPicPr>
          <p:cNvPr id="8" name="Picture 7">
            <a:extLst>
              <a:ext uri="{FF2B5EF4-FFF2-40B4-BE49-F238E27FC236}">
                <a16:creationId xmlns:a16="http://schemas.microsoft.com/office/drawing/2014/main" id="{84984B41-1CB3-854C-9748-101F232F753A}"/>
              </a:ext>
            </a:extLst>
          </p:cNvPr>
          <p:cNvPicPr>
            <a:picLocks noChangeAspect="1"/>
          </p:cNvPicPr>
          <p:nvPr/>
        </p:nvPicPr>
        <p:blipFill>
          <a:blip r:embed="rId6"/>
          <a:stretch>
            <a:fillRect/>
          </a:stretch>
        </p:blipFill>
        <p:spPr>
          <a:xfrm>
            <a:off x="6525507" y="1537216"/>
            <a:ext cx="5418332" cy="4486519"/>
          </a:xfrm>
          <a:prstGeom prst="rect">
            <a:avLst/>
          </a:prstGeom>
        </p:spPr>
      </p:pic>
      <p:sp>
        <p:nvSpPr>
          <p:cNvPr id="9" name="TextBox 8">
            <a:extLst>
              <a:ext uri="{FF2B5EF4-FFF2-40B4-BE49-F238E27FC236}">
                <a16:creationId xmlns:a16="http://schemas.microsoft.com/office/drawing/2014/main" id="{A16F3EA1-B466-1C4A-8EBF-FC40D217227F}"/>
              </a:ext>
            </a:extLst>
          </p:cNvPr>
          <p:cNvSpPr txBox="1"/>
          <p:nvPr/>
        </p:nvSpPr>
        <p:spPr>
          <a:xfrm>
            <a:off x="6475805" y="5980741"/>
            <a:ext cx="5528601" cy="338554"/>
          </a:xfrm>
          <a:prstGeom prst="rect">
            <a:avLst/>
          </a:prstGeom>
          <a:noFill/>
        </p:spPr>
        <p:txBody>
          <a:bodyPr wrap="square" rtlCol="0">
            <a:spAutoFit/>
          </a:bodyPr>
          <a:lstStyle/>
          <a:p>
            <a:pPr algn="l"/>
            <a:r>
              <a:rPr lang="en-GB" sz="1600" dirty="0" err="1"/>
              <a:t>Butbul</a:t>
            </a:r>
            <a:r>
              <a:rPr lang="en-GB" sz="1600" dirty="0"/>
              <a:t> </a:t>
            </a:r>
            <a:r>
              <a:rPr lang="en-GB" sz="1600" dirty="0" err="1"/>
              <a:t>Aviel</a:t>
            </a:r>
            <a:r>
              <a:rPr lang="en-GB" sz="1600" dirty="0"/>
              <a:t> </a:t>
            </a:r>
            <a:r>
              <a:rPr lang="en-GB" sz="1600" i="1" dirty="0"/>
              <a:t>et al. </a:t>
            </a:r>
            <a:r>
              <a:rPr lang="en-GB" sz="1600" dirty="0" err="1"/>
              <a:t>Pediatric</a:t>
            </a:r>
            <a:r>
              <a:rPr lang="en-GB" sz="1600" dirty="0"/>
              <a:t> Rheumatology 2012</a:t>
            </a:r>
          </a:p>
        </p:txBody>
      </p:sp>
      <p:pic>
        <p:nvPicPr>
          <p:cNvPr id="12" name="Picture 11">
            <a:extLst>
              <a:ext uri="{FF2B5EF4-FFF2-40B4-BE49-F238E27FC236}">
                <a16:creationId xmlns:a16="http://schemas.microsoft.com/office/drawing/2014/main" id="{4C36995D-7810-8D48-A35A-AAA442BC4F99}"/>
              </a:ext>
            </a:extLst>
          </p:cNvPr>
          <p:cNvPicPr>
            <a:picLocks noChangeAspect="1"/>
          </p:cNvPicPr>
          <p:nvPr/>
        </p:nvPicPr>
        <p:blipFill>
          <a:blip r:embed="rId3"/>
          <a:stretch>
            <a:fillRect/>
          </a:stretch>
        </p:blipFill>
        <p:spPr>
          <a:xfrm>
            <a:off x="2778294" y="1842599"/>
            <a:ext cx="3315416" cy="1151968"/>
          </a:xfrm>
          <a:prstGeom prst="rect">
            <a:avLst/>
          </a:prstGeom>
        </p:spPr>
      </p:pic>
      <p:pic>
        <p:nvPicPr>
          <p:cNvPr id="7" name="Picture 6">
            <a:extLst>
              <a:ext uri="{FF2B5EF4-FFF2-40B4-BE49-F238E27FC236}">
                <a16:creationId xmlns:a16="http://schemas.microsoft.com/office/drawing/2014/main" id="{03676907-F601-4C42-9A21-D88B7E65792B}"/>
              </a:ext>
            </a:extLst>
          </p:cNvPr>
          <p:cNvPicPr>
            <a:picLocks noChangeAspect="1"/>
          </p:cNvPicPr>
          <p:nvPr/>
        </p:nvPicPr>
        <p:blipFill>
          <a:blip r:embed="rId7"/>
          <a:stretch>
            <a:fillRect/>
          </a:stretch>
        </p:blipFill>
        <p:spPr>
          <a:xfrm>
            <a:off x="598748" y="1650436"/>
            <a:ext cx="1416360" cy="2071388"/>
          </a:xfrm>
          <a:prstGeom prst="rect">
            <a:avLst/>
          </a:prstGeom>
        </p:spPr>
      </p:pic>
    </p:spTree>
    <p:extLst>
      <p:ext uri="{BB962C8B-B14F-4D97-AF65-F5344CB8AC3E}">
        <p14:creationId xmlns:p14="http://schemas.microsoft.com/office/powerpoint/2010/main" val="373268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8513" y="-26094"/>
            <a:ext cx="11739545" cy="1325563"/>
          </a:xfrm>
        </p:spPr>
        <p:txBody>
          <a:bodyPr>
            <a:normAutofit/>
          </a:bodyPr>
          <a:lstStyle/>
          <a:p>
            <a:r>
              <a:rPr lang="en-US" i="1" dirty="0" err="1"/>
              <a:t>Pepd</a:t>
            </a:r>
            <a:r>
              <a:rPr lang="en-US" baseline="30000" dirty="0"/>
              <a:t>-/- </a:t>
            </a:r>
            <a:r>
              <a:rPr lang="en-US" dirty="0"/>
              <a:t>mice have an activated T cell phenotype</a:t>
            </a:r>
          </a:p>
        </p:txBody>
      </p:sp>
      <p:pic>
        <p:nvPicPr>
          <p:cNvPr id="4" name="Picture 3">
            <a:extLst>
              <a:ext uri="{FF2B5EF4-FFF2-40B4-BE49-F238E27FC236}">
                <a16:creationId xmlns:a16="http://schemas.microsoft.com/office/drawing/2014/main" id="{BD84A2E5-FE9A-7341-8203-D288BB58B836}"/>
              </a:ext>
            </a:extLst>
          </p:cNvPr>
          <p:cNvPicPr>
            <a:picLocks noChangeAspect="1"/>
          </p:cNvPicPr>
          <p:nvPr/>
        </p:nvPicPr>
        <p:blipFill>
          <a:blip r:embed="rId3"/>
          <a:stretch>
            <a:fillRect/>
          </a:stretch>
        </p:blipFill>
        <p:spPr>
          <a:xfrm>
            <a:off x="9421453" y="7601204"/>
            <a:ext cx="4001639" cy="1390400"/>
          </a:xfrm>
          <a:prstGeom prst="rect">
            <a:avLst/>
          </a:prstGeom>
        </p:spPr>
      </p:pic>
      <p:sp>
        <p:nvSpPr>
          <p:cNvPr id="7" name="TextBox 6">
            <a:extLst>
              <a:ext uri="{FF2B5EF4-FFF2-40B4-BE49-F238E27FC236}">
                <a16:creationId xmlns:a16="http://schemas.microsoft.com/office/drawing/2014/main" id="{9190908F-7DDD-2447-9A4E-01D546EC423C}"/>
              </a:ext>
            </a:extLst>
          </p:cNvPr>
          <p:cNvSpPr txBox="1"/>
          <p:nvPr/>
        </p:nvSpPr>
        <p:spPr>
          <a:xfrm>
            <a:off x="0" y="6559890"/>
            <a:ext cx="4281428" cy="318100"/>
          </a:xfrm>
          <a:prstGeom prst="rect">
            <a:avLst/>
          </a:prstGeom>
          <a:noFill/>
        </p:spPr>
        <p:txBody>
          <a:bodyPr wrap="none" rtlCol="0">
            <a:spAutoFit/>
          </a:bodyPr>
          <a:lstStyle/>
          <a:p>
            <a:r>
              <a:rPr lang="en-GB" sz="1467" dirty="0"/>
              <a:t>Data pooled from 4 independent experiments (n=3-5)</a:t>
            </a:r>
          </a:p>
        </p:txBody>
      </p:sp>
      <p:pic>
        <p:nvPicPr>
          <p:cNvPr id="22" name="Picture 21">
            <a:extLst>
              <a:ext uri="{FF2B5EF4-FFF2-40B4-BE49-F238E27FC236}">
                <a16:creationId xmlns:a16="http://schemas.microsoft.com/office/drawing/2014/main" id="{6B8A5E45-E9B5-0748-990D-8267C3C3D82D}"/>
              </a:ext>
            </a:extLst>
          </p:cNvPr>
          <p:cNvPicPr>
            <a:picLocks noChangeAspect="1"/>
          </p:cNvPicPr>
          <p:nvPr/>
        </p:nvPicPr>
        <p:blipFill>
          <a:blip r:embed="rId4"/>
          <a:stretch>
            <a:fillRect/>
          </a:stretch>
        </p:blipFill>
        <p:spPr>
          <a:xfrm>
            <a:off x="1128124" y="988559"/>
            <a:ext cx="3153304" cy="3374236"/>
          </a:xfrm>
          <a:prstGeom prst="rect">
            <a:avLst/>
          </a:prstGeom>
        </p:spPr>
      </p:pic>
      <p:pic>
        <p:nvPicPr>
          <p:cNvPr id="24" name="Picture 23">
            <a:extLst>
              <a:ext uri="{FF2B5EF4-FFF2-40B4-BE49-F238E27FC236}">
                <a16:creationId xmlns:a16="http://schemas.microsoft.com/office/drawing/2014/main" id="{3C0EF6AB-5314-A84B-BCA7-1B76D785A1C0}"/>
              </a:ext>
            </a:extLst>
          </p:cNvPr>
          <p:cNvPicPr>
            <a:picLocks noChangeAspect="1"/>
          </p:cNvPicPr>
          <p:nvPr/>
        </p:nvPicPr>
        <p:blipFill>
          <a:blip r:embed="rId5"/>
          <a:stretch>
            <a:fillRect/>
          </a:stretch>
        </p:blipFill>
        <p:spPr>
          <a:xfrm>
            <a:off x="1162277" y="4652156"/>
            <a:ext cx="3129421" cy="1796894"/>
          </a:xfrm>
          <a:prstGeom prst="rect">
            <a:avLst/>
          </a:prstGeom>
        </p:spPr>
      </p:pic>
      <p:grpSp>
        <p:nvGrpSpPr>
          <p:cNvPr id="36" name="Group 35">
            <a:extLst>
              <a:ext uri="{FF2B5EF4-FFF2-40B4-BE49-F238E27FC236}">
                <a16:creationId xmlns:a16="http://schemas.microsoft.com/office/drawing/2014/main" id="{9EF52C9D-82F2-AD43-9B18-E39E101AB6C7}"/>
              </a:ext>
            </a:extLst>
          </p:cNvPr>
          <p:cNvGrpSpPr/>
          <p:nvPr/>
        </p:nvGrpSpPr>
        <p:grpSpPr>
          <a:xfrm>
            <a:off x="4808788" y="3384221"/>
            <a:ext cx="5854448" cy="3334719"/>
            <a:chOff x="4977880" y="3100052"/>
            <a:chExt cx="6146260" cy="3500935"/>
          </a:xfrm>
        </p:grpSpPr>
        <p:pic>
          <p:nvPicPr>
            <p:cNvPr id="26" name="Picture 25">
              <a:extLst>
                <a:ext uri="{FF2B5EF4-FFF2-40B4-BE49-F238E27FC236}">
                  <a16:creationId xmlns:a16="http://schemas.microsoft.com/office/drawing/2014/main" id="{0528FA13-F14D-B443-B8CD-5D65C111AA6C}"/>
                </a:ext>
              </a:extLst>
            </p:cNvPr>
            <p:cNvPicPr>
              <a:picLocks noChangeAspect="1"/>
            </p:cNvPicPr>
            <p:nvPr/>
          </p:nvPicPr>
          <p:blipFill>
            <a:blip r:embed="rId6"/>
            <a:stretch>
              <a:fillRect/>
            </a:stretch>
          </p:blipFill>
          <p:spPr>
            <a:xfrm>
              <a:off x="4977880" y="3100052"/>
              <a:ext cx="6146260" cy="3091869"/>
            </a:xfrm>
            <a:prstGeom prst="rect">
              <a:avLst/>
            </a:prstGeom>
          </p:spPr>
        </p:pic>
        <p:cxnSp>
          <p:nvCxnSpPr>
            <p:cNvPr id="30" name="Straight Connector 29">
              <a:extLst>
                <a:ext uri="{FF2B5EF4-FFF2-40B4-BE49-F238E27FC236}">
                  <a16:creationId xmlns:a16="http://schemas.microsoft.com/office/drawing/2014/main" id="{15D8130B-569E-7B42-AA6A-3C09B4B11DB6}"/>
                </a:ext>
              </a:extLst>
            </p:cNvPr>
            <p:cNvCxnSpPr>
              <a:cxnSpLocks/>
            </p:cNvCxnSpPr>
            <p:nvPr/>
          </p:nvCxnSpPr>
          <p:spPr>
            <a:xfrm>
              <a:off x="9288151" y="6203248"/>
              <a:ext cx="18071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CB83F4-BF79-BB44-8A7C-11E23732A1E2}"/>
                </a:ext>
              </a:extLst>
            </p:cNvPr>
            <p:cNvCxnSpPr>
              <a:cxnSpLocks/>
            </p:cNvCxnSpPr>
            <p:nvPr/>
          </p:nvCxnSpPr>
          <p:spPr>
            <a:xfrm>
              <a:off x="6278285" y="6229147"/>
              <a:ext cx="23838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44C0731-795E-CC41-9BD5-087ED347947D}"/>
                </a:ext>
              </a:extLst>
            </p:cNvPr>
            <p:cNvSpPr txBox="1"/>
            <p:nvPr/>
          </p:nvSpPr>
          <p:spPr>
            <a:xfrm>
              <a:off x="6804691" y="6231655"/>
              <a:ext cx="1433384" cy="369332"/>
            </a:xfrm>
            <a:prstGeom prst="rect">
              <a:avLst/>
            </a:prstGeom>
            <a:noFill/>
          </p:spPr>
          <p:txBody>
            <a:bodyPr wrap="square" rtlCol="0">
              <a:spAutoFit/>
            </a:bodyPr>
            <a:lstStyle/>
            <a:p>
              <a:r>
                <a:rPr lang="en-GB" sz="1600" dirty="0"/>
                <a:t>CD4 subsets</a:t>
              </a:r>
            </a:p>
          </p:txBody>
        </p:sp>
        <p:sp>
          <p:nvSpPr>
            <p:cNvPr id="35" name="TextBox 34">
              <a:extLst>
                <a:ext uri="{FF2B5EF4-FFF2-40B4-BE49-F238E27FC236}">
                  <a16:creationId xmlns:a16="http://schemas.microsoft.com/office/drawing/2014/main" id="{B4F1D526-1AE4-2C4F-9540-1D656430243C}"/>
                </a:ext>
              </a:extLst>
            </p:cNvPr>
            <p:cNvSpPr txBox="1"/>
            <p:nvPr/>
          </p:nvSpPr>
          <p:spPr>
            <a:xfrm>
              <a:off x="9606964" y="6198852"/>
              <a:ext cx="1433384" cy="369332"/>
            </a:xfrm>
            <a:prstGeom prst="rect">
              <a:avLst/>
            </a:prstGeom>
            <a:noFill/>
          </p:spPr>
          <p:txBody>
            <a:bodyPr wrap="square" rtlCol="0">
              <a:spAutoFit/>
            </a:bodyPr>
            <a:lstStyle/>
            <a:p>
              <a:r>
                <a:rPr lang="en-GB" sz="1600" dirty="0"/>
                <a:t>CD8 subsets</a:t>
              </a:r>
            </a:p>
          </p:txBody>
        </p:sp>
      </p:grpSp>
      <p:pic>
        <p:nvPicPr>
          <p:cNvPr id="38" name="Picture 37">
            <a:extLst>
              <a:ext uri="{FF2B5EF4-FFF2-40B4-BE49-F238E27FC236}">
                <a16:creationId xmlns:a16="http://schemas.microsoft.com/office/drawing/2014/main" id="{8C0CAE05-A889-514E-94B5-D39D0E138DBE}"/>
              </a:ext>
            </a:extLst>
          </p:cNvPr>
          <p:cNvPicPr>
            <a:picLocks noChangeAspect="1"/>
          </p:cNvPicPr>
          <p:nvPr/>
        </p:nvPicPr>
        <p:blipFill>
          <a:blip r:embed="rId7"/>
          <a:stretch>
            <a:fillRect/>
          </a:stretch>
        </p:blipFill>
        <p:spPr>
          <a:xfrm>
            <a:off x="4975202" y="1128385"/>
            <a:ext cx="2938994" cy="2301435"/>
          </a:xfrm>
          <a:prstGeom prst="rect">
            <a:avLst/>
          </a:prstGeom>
        </p:spPr>
      </p:pic>
      <p:sp>
        <p:nvSpPr>
          <p:cNvPr id="39" name="TextBox 38">
            <a:extLst>
              <a:ext uri="{FF2B5EF4-FFF2-40B4-BE49-F238E27FC236}">
                <a16:creationId xmlns:a16="http://schemas.microsoft.com/office/drawing/2014/main" id="{C8052341-613A-5B44-A0E0-F0767920A7C8}"/>
              </a:ext>
            </a:extLst>
          </p:cNvPr>
          <p:cNvSpPr txBox="1"/>
          <p:nvPr/>
        </p:nvSpPr>
        <p:spPr>
          <a:xfrm>
            <a:off x="139860" y="1233855"/>
            <a:ext cx="1365330" cy="351797"/>
          </a:xfrm>
          <a:prstGeom prst="rect">
            <a:avLst/>
          </a:prstGeom>
          <a:noFill/>
        </p:spPr>
        <p:txBody>
          <a:bodyPr wrap="square" rtlCol="0">
            <a:spAutoFit/>
          </a:bodyPr>
          <a:lstStyle/>
          <a:p>
            <a:r>
              <a:rPr lang="en-GB" sz="1600" b="1" dirty="0"/>
              <a:t>CD4 subsets</a:t>
            </a:r>
          </a:p>
        </p:txBody>
      </p:sp>
      <p:sp>
        <p:nvSpPr>
          <p:cNvPr id="41" name="TextBox 40">
            <a:extLst>
              <a:ext uri="{FF2B5EF4-FFF2-40B4-BE49-F238E27FC236}">
                <a16:creationId xmlns:a16="http://schemas.microsoft.com/office/drawing/2014/main" id="{A7321B93-840F-0849-A35F-247FF2AFD32C}"/>
              </a:ext>
            </a:extLst>
          </p:cNvPr>
          <p:cNvSpPr txBox="1"/>
          <p:nvPr/>
        </p:nvSpPr>
        <p:spPr>
          <a:xfrm>
            <a:off x="139860" y="4756150"/>
            <a:ext cx="1365330" cy="351797"/>
          </a:xfrm>
          <a:prstGeom prst="rect">
            <a:avLst/>
          </a:prstGeom>
          <a:noFill/>
        </p:spPr>
        <p:txBody>
          <a:bodyPr wrap="square" rtlCol="0">
            <a:spAutoFit/>
          </a:bodyPr>
          <a:lstStyle/>
          <a:p>
            <a:r>
              <a:rPr lang="en-GB" sz="1600" b="1" dirty="0"/>
              <a:t>CD8 subsets</a:t>
            </a:r>
          </a:p>
        </p:txBody>
      </p:sp>
      <p:pic>
        <p:nvPicPr>
          <p:cNvPr id="42" name="Picture 41">
            <a:extLst>
              <a:ext uri="{FF2B5EF4-FFF2-40B4-BE49-F238E27FC236}">
                <a16:creationId xmlns:a16="http://schemas.microsoft.com/office/drawing/2014/main" id="{B9C8495B-B197-5F44-92C6-6A8D82BB85BB}"/>
              </a:ext>
            </a:extLst>
          </p:cNvPr>
          <p:cNvPicPr>
            <a:picLocks noChangeAspect="1"/>
          </p:cNvPicPr>
          <p:nvPr/>
        </p:nvPicPr>
        <p:blipFill>
          <a:blip r:embed="rId8"/>
          <a:stretch>
            <a:fillRect/>
          </a:stretch>
        </p:blipFill>
        <p:spPr>
          <a:xfrm>
            <a:off x="8088089" y="1128385"/>
            <a:ext cx="2692836" cy="2408592"/>
          </a:xfrm>
          <a:prstGeom prst="rect">
            <a:avLst/>
          </a:prstGeom>
        </p:spPr>
      </p:pic>
      <p:pic>
        <p:nvPicPr>
          <p:cNvPr id="44" name="Picture 43">
            <a:extLst>
              <a:ext uri="{FF2B5EF4-FFF2-40B4-BE49-F238E27FC236}">
                <a16:creationId xmlns:a16="http://schemas.microsoft.com/office/drawing/2014/main" id="{20B927B2-2B96-A24A-B311-594B2DBCE7FC}"/>
              </a:ext>
            </a:extLst>
          </p:cNvPr>
          <p:cNvPicPr>
            <a:picLocks noChangeAspect="1"/>
          </p:cNvPicPr>
          <p:nvPr/>
        </p:nvPicPr>
        <p:blipFill rotWithShape="1">
          <a:blip r:embed="rId9"/>
          <a:srcRect t="-1" r="49569" b="3421"/>
          <a:stretch/>
        </p:blipFill>
        <p:spPr>
          <a:xfrm>
            <a:off x="10859910" y="1173059"/>
            <a:ext cx="1385898" cy="317590"/>
          </a:xfrm>
          <a:prstGeom prst="rect">
            <a:avLst/>
          </a:prstGeom>
        </p:spPr>
      </p:pic>
      <p:pic>
        <p:nvPicPr>
          <p:cNvPr id="45" name="Picture 44">
            <a:extLst>
              <a:ext uri="{FF2B5EF4-FFF2-40B4-BE49-F238E27FC236}">
                <a16:creationId xmlns:a16="http://schemas.microsoft.com/office/drawing/2014/main" id="{3E3E34E9-D3F9-B54A-B26A-E2F572EE09BB}"/>
              </a:ext>
            </a:extLst>
          </p:cNvPr>
          <p:cNvPicPr>
            <a:picLocks noChangeAspect="1"/>
          </p:cNvPicPr>
          <p:nvPr/>
        </p:nvPicPr>
        <p:blipFill rotWithShape="1">
          <a:blip r:embed="rId10"/>
          <a:srcRect l="50431" t="10783"/>
          <a:stretch/>
        </p:blipFill>
        <p:spPr>
          <a:xfrm>
            <a:off x="10686832" y="1532443"/>
            <a:ext cx="1362232" cy="293377"/>
          </a:xfrm>
          <a:prstGeom prst="rect">
            <a:avLst/>
          </a:prstGeom>
        </p:spPr>
      </p:pic>
    </p:spTree>
    <p:extLst>
      <p:ext uri="{BB962C8B-B14F-4D97-AF65-F5344CB8AC3E}">
        <p14:creationId xmlns:p14="http://schemas.microsoft.com/office/powerpoint/2010/main" val="44361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513" y="-26094"/>
            <a:ext cx="11739545" cy="1325563"/>
          </a:xfrm>
        </p:spPr>
        <p:txBody>
          <a:bodyPr>
            <a:normAutofit/>
          </a:bodyPr>
          <a:lstStyle/>
          <a:p>
            <a:r>
              <a:rPr lang="en-US" i="1" dirty="0" err="1"/>
              <a:t>Pepd</a:t>
            </a:r>
            <a:r>
              <a:rPr lang="en-US" baseline="30000" dirty="0"/>
              <a:t>-/- </a:t>
            </a:r>
            <a:r>
              <a:rPr lang="en-US" dirty="0"/>
              <a:t>mice have an activated T cell phenotype</a:t>
            </a:r>
          </a:p>
        </p:txBody>
      </p:sp>
      <p:pic>
        <p:nvPicPr>
          <p:cNvPr id="4" name="Picture 3">
            <a:extLst>
              <a:ext uri="{FF2B5EF4-FFF2-40B4-BE49-F238E27FC236}">
                <a16:creationId xmlns:a16="http://schemas.microsoft.com/office/drawing/2014/main" id="{BD84A2E5-FE9A-7341-8203-D288BB58B836}"/>
              </a:ext>
            </a:extLst>
          </p:cNvPr>
          <p:cNvPicPr>
            <a:picLocks noChangeAspect="1"/>
          </p:cNvPicPr>
          <p:nvPr/>
        </p:nvPicPr>
        <p:blipFill>
          <a:blip r:embed="rId3"/>
          <a:stretch>
            <a:fillRect/>
          </a:stretch>
        </p:blipFill>
        <p:spPr>
          <a:xfrm>
            <a:off x="9421453" y="7601204"/>
            <a:ext cx="4001639" cy="1390400"/>
          </a:xfrm>
          <a:prstGeom prst="rect">
            <a:avLst/>
          </a:prstGeom>
        </p:spPr>
      </p:pic>
      <p:sp>
        <p:nvSpPr>
          <p:cNvPr id="7" name="TextBox 6">
            <a:extLst>
              <a:ext uri="{FF2B5EF4-FFF2-40B4-BE49-F238E27FC236}">
                <a16:creationId xmlns:a16="http://schemas.microsoft.com/office/drawing/2014/main" id="{9190908F-7DDD-2447-9A4E-01D546EC423C}"/>
              </a:ext>
            </a:extLst>
          </p:cNvPr>
          <p:cNvSpPr txBox="1"/>
          <p:nvPr/>
        </p:nvSpPr>
        <p:spPr>
          <a:xfrm>
            <a:off x="0" y="6559890"/>
            <a:ext cx="4281428" cy="318100"/>
          </a:xfrm>
          <a:prstGeom prst="rect">
            <a:avLst/>
          </a:prstGeom>
          <a:noFill/>
        </p:spPr>
        <p:txBody>
          <a:bodyPr wrap="none" rtlCol="0">
            <a:spAutoFit/>
          </a:bodyPr>
          <a:lstStyle/>
          <a:p>
            <a:r>
              <a:rPr lang="en-GB" sz="1467" dirty="0"/>
              <a:t>Data pooled from 4 independent experiments (n=3-5)</a:t>
            </a:r>
          </a:p>
        </p:txBody>
      </p:sp>
      <p:pic>
        <p:nvPicPr>
          <p:cNvPr id="22" name="Picture 21">
            <a:extLst>
              <a:ext uri="{FF2B5EF4-FFF2-40B4-BE49-F238E27FC236}">
                <a16:creationId xmlns:a16="http://schemas.microsoft.com/office/drawing/2014/main" id="{6B8A5E45-E9B5-0748-990D-8267C3C3D82D}"/>
              </a:ext>
            </a:extLst>
          </p:cNvPr>
          <p:cNvPicPr>
            <a:picLocks noChangeAspect="1"/>
          </p:cNvPicPr>
          <p:nvPr/>
        </p:nvPicPr>
        <p:blipFill>
          <a:blip r:embed="rId4"/>
          <a:stretch>
            <a:fillRect/>
          </a:stretch>
        </p:blipFill>
        <p:spPr>
          <a:xfrm>
            <a:off x="1128124" y="988559"/>
            <a:ext cx="3153304" cy="3374236"/>
          </a:xfrm>
          <a:prstGeom prst="rect">
            <a:avLst/>
          </a:prstGeom>
        </p:spPr>
      </p:pic>
      <p:pic>
        <p:nvPicPr>
          <p:cNvPr id="24" name="Picture 23">
            <a:extLst>
              <a:ext uri="{FF2B5EF4-FFF2-40B4-BE49-F238E27FC236}">
                <a16:creationId xmlns:a16="http://schemas.microsoft.com/office/drawing/2014/main" id="{3C0EF6AB-5314-A84B-BCA7-1B76D785A1C0}"/>
              </a:ext>
            </a:extLst>
          </p:cNvPr>
          <p:cNvPicPr>
            <a:picLocks noChangeAspect="1"/>
          </p:cNvPicPr>
          <p:nvPr/>
        </p:nvPicPr>
        <p:blipFill>
          <a:blip r:embed="rId5"/>
          <a:stretch>
            <a:fillRect/>
          </a:stretch>
        </p:blipFill>
        <p:spPr>
          <a:xfrm>
            <a:off x="1162277" y="4652156"/>
            <a:ext cx="3129421" cy="1796894"/>
          </a:xfrm>
          <a:prstGeom prst="rect">
            <a:avLst/>
          </a:prstGeom>
        </p:spPr>
      </p:pic>
      <p:pic>
        <p:nvPicPr>
          <p:cNvPr id="38" name="Picture 37">
            <a:extLst>
              <a:ext uri="{FF2B5EF4-FFF2-40B4-BE49-F238E27FC236}">
                <a16:creationId xmlns:a16="http://schemas.microsoft.com/office/drawing/2014/main" id="{8C0CAE05-A889-514E-94B5-D39D0E138DBE}"/>
              </a:ext>
            </a:extLst>
          </p:cNvPr>
          <p:cNvPicPr>
            <a:picLocks noChangeAspect="1"/>
          </p:cNvPicPr>
          <p:nvPr/>
        </p:nvPicPr>
        <p:blipFill>
          <a:blip r:embed="rId6"/>
          <a:stretch>
            <a:fillRect/>
          </a:stretch>
        </p:blipFill>
        <p:spPr>
          <a:xfrm>
            <a:off x="4975202" y="1128385"/>
            <a:ext cx="2938994" cy="2301435"/>
          </a:xfrm>
          <a:prstGeom prst="rect">
            <a:avLst/>
          </a:prstGeom>
        </p:spPr>
      </p:pic>
      <p:sp>
        <p:nvSpPr>
          <p:cNvPr id="39" name="TextBox 38">
            <a:extLst>
              <a:ext uri="{FF2B5EF4-FFF2-40B4-BE49-F238E27FC236}">
                <a16:creationId xmlns:a16="http://schemas.microsoft.com/office/drawing/2014/main" id="{C8052341-613A-5B44-A0E0-F0767920A7C8}"/>
              </a:ext>
            </a:extLst>
          </p:cNvPr>
          <p:cNvSpPr txBox="1"/>
          <p:nvPr/>
        </p:nvSpPr>
        <p:spPr>
          <a:xfrm>
            <a:off x="139860" y="1233855"/>
            <a:ext cx="1365330" cy="351797"/>
          </a:xfrm>
          <a:prstGeom prst="rect">
            <a:avLst/>
          </a:prstGeom>
          <a:noFill/>
        </p:spPr>
        <p:txBody>
          <a:bodyPr wrap="square" rtlCol="0">
            <a:spAutoFit/>
          </a:bodyPr>
          <a:lstStyle/>
          <a:p>
            <a:r>
              <a:rPr lang="en-GB" sz="1600" b="1" dirty="0"/>
              <a:t>CD4 subsets</a:t>
            </a:r>
          </a:p>
        </p:txBody>
      </p:sp>
      <p:sp>
        <p:nvSpPr>
          <p:cNvPr id="41" name="TextBox 40">
            <a:extLst>
              <a:ext uri="{FF2B5EF4-FFF2-40B4-BE49-F238E27FC236}">
                <a16:creationId xmlns:a16="http://schemas.microsoft.com/office/drawing/2014/main" id="{A7321B93-840F-0849-A35F-247FF2AFD32C}"/>
              </a:ext>
            </a:extLst>
          </p:cNvPr>
          <p:cNvSpPr txBox="1"/>
          <p:nvPr/>
        </p:nvSpPr>
        <p:spPr>
          <a:xfrm>
            <a:off x="139860" y="4756150"/>
            <a:ext cx="1365330" cy="351797"/>
          </a:xfrm>
          <a:prstGeom prst="rect">
            <a:avLst/>
          </a:prstGeom>
          <a:noFill/>
        </p:spPr>
        <p:txBody>
          <a:bodyPr wrap="square" rtlCol="0">
            <a:spAutoFit/>
          </a:bodyPr>
          <a:lstStyle/>
          <a:p>
            <a:r>
              <a:rPr lang="en-GB" sz="1600" b="1" dirty="0"/>
              <a:t>CD8 subsets</a:t>
            </a:r>
          </a:p>
        </p:txBody>
      </p:sp>
      <p:pic>
        <p:nvPicPr>
          <p:cNvPr id="42" name="Picture 41">
            <a:extLst>
              <a:ext uri="{FF2B5EF4-FFF2-40B4-BE49-F238E27FC236}">
                <a16:creationId xmlns:a16="http://schemas.microsoft.com/office/drawing/2014/main" id="{B9C8495B-B197-5F44-92C6-6A8D82BB85BB}"/>
              </a:ext>
            </a:extLst>
          </p:cNvPr>
          <p:cNvPicPr>
            <a:picLocks noChangeAspect="1"/>
          </p:cNvPicPr>
          <p:nvPr/>
        </p:nvPicPr>
        <p:blipFill>
          <a:blip r:embed="rId7"/>
          <a:stretch>
            <a:fillRect/>
          </a:stretch>
        </p:blipFill>
        <p:spPr>
          <a:xfrm>
            <a:off x="8088089" y="1128385"/>
            <a:ext cx="2692836" cy="2408592"/>
          </a:xfrm>
          <a:prstGeom prst="rect">
            <a:avLst/>
          </a:prstGeom>
        </p:spPr>
      </p:pic>
      <p:pic>
        <p:nvPicPr>
          <p:cNvPr id="44" name="Picture 43">
            <a:extLst>
              <a:ext uri="{FF2B5EF4-FFF2-40B4-BE49-F238E27FC236}">
                <a16:creationId xmlns:a16="http://schemas.microsoft.com/office/drawing/2014/main" id="{20B927B2-2B96-A24A-B311-594B2DBCE7FC}"/>
              </a:ext>
            </a:extLst>
          </p:cNvPr>
          <p:cNvPicPr>
            <a:picLocks noChangeAspect="1"/>
          </p:cNvPicPr>
          <p:nvPr/>
        </p:nvPicPr>
        <p:blipFill rotWithShape="1">
          <a:blip r:embed="rId8"/>
          <a:srcRect t="-1" r="49569" b="3421"/>
          <a:stretch/>
        </p:blipFill>
        <p:spPr>
          <a:xfrm>
            <a:off x="10859910" y="1173059"/>
            <a:ext cx="1385898" cy="317590"/>
          </a:xfrm>
          <a:prstGeom prst="rect">
            <a:avLst/>
          </a:prstGeom>
        </p:spPr>
      </p:pic>
      <p:pic>
        <p:nvPicPr>
          <p:cNvPr id="45" name="Picture 44">
            <a:extLst>
              <a:ext uri="{FF2B5EF4-FFF2-40B4-BE49-F238E27FC236}">
                <a16:creationId xmlns:a16="http://schemas.microsoft.com/office/drawing/2014/main" id="{3E3E34E9-D3F9-B54A-B26A-E2F572EE09BB}"/>
              </a:ext>
            </a:extLst>
          </p:cNvPr>
          <p:cNvPicPr>
            <a:picLocks noChangeAspect="1"/>
          </p:cNvPicPr>
          <p:nvPr/>
        </p:nvPicPr>
        <p:blipFill rotWithShape="1">
          <a:blip r:embed="rId9"/>
          <a:srcRect l="50431" t="10783"/>
          <a:stretch/>
        </p:blipFill>
        <p:spPr>
          <a:xfrm>
            <a:off x="10686832" y="1532443"/>
            <a:ext cx="1362232" cy="293377"/>
          </a:xfrm>
          <a:prstGeom prst="rect">
            <a:avLst/>
          </a:prstGeom>
        </p:spPr>
      </p:pic>
      <p:grpSp>
        <p:nvGrpSpPr>
          <p:cNvPr id="9" name="Group 8">
            <a:extLst>
              <a:ext uri="{FF2B5EF4-FFF2-40B4-BE49-F238E27FC236}">
                <a16:creationId xmlns:a16="http://schemas.microsoft.com/office/drawing/2014/main" id="{B400AA9F-0A1F-E745-AF56-3C4E7D8FC0B2}"/>
              </a:ext>
            </a:extLst>
          </p:cNvPr>
          <p:cNvGrpSpPr/>
          <p:nvPr/>
        </p:nvGrpSpPr>
        <p:grpSpPr>
          <a:xfrm>
            <a:off x="4846002" y="3461006"/>
            <a:ext cx="6276452" cy="3301636"/>
            <a:chOff x="4846002" y="3461006"/>
            <a:chExt cx="6276452" cy="3301636"/>
          </a:xfrm>
        </p:grpSpPr>
        <p:grpSp>
          <p:nvGrpSpPr>
            <p:cNvPr id="36" name="Group 35">
              <a:extLst>
                <a:ext uri="{FF2B5EF4-FFF2-40B4-BE49-F238E27FC236}">
                  <a16:creationId xmlns:a16="http://schemas.microsoft.com/office/drawing/2014/main" id="{9EF52C9D-82F2-AD43-9B18-E39E101AB6C7}"/>
                </a:ext>
              </a:extLst>
            </p:cNvPr>
            <p:cNvGrpSpPr/>
            <p:nvPr/>
          </p:nvGrpSpPr>
          <p:grpSpPr>
            <a:xfrm>
              <a:off x="5633741" y="6370427"/>
              <a:ext cx="2748464" cy="392215"/>
              <a:chOff x="6278285" y="6222602"/>
              <a:chExt cx="2885460" cy="411764"/>
            </a:xfrm>
          </p:grpSpPr>
          <p:cxnSp>
            <p:nvCxnSpPr>
              <p:cNvPr id="30" name="Straight Connector 29">
                <a:extLst>
                  <a:ext uri="{FF2B5EF4-FFF2-40B4-BE49-F238E27FC236}">
                    <a16:creationId xmlns:a16="http://schemas.microsoft.com/office/drawing/2014/main" id="{15D8130B-569E-7B42-AA6A-3C09B4B11DB6}"/>
                  </a:ext>
                </a:extLst>
              </p:cNvPr>
              <p:cNvCxnSpPr>
                <a:cxnSpLocks/>
              </p:cNvCxnSpPr>
              <p:nvPr/>
            </p:nvCxnSpPr>
            <p:spPr>
              <a:xfrm>
                <a:off x="7799819" y="6222602"/>
                <a:ext cx="1055148" cy="65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CB83F4-BF79-BB44-8A7C-11E23732A1E2}"/>
                  </a:ext>
                </a:extLst>
              </p:cNvPr>
              <p:cNvCxnSpPr>
                <a:cxnSpLocks/>
              </p:cNvCxnSpPr>
              <p:nvPr/>
            </p:nvCxnSpPr>
            <p:spPr>
              <a:xfrm>
                <a:off x="6278285" y="6229147"/>
                <a:ext cx="12702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44C0731-795E-CC41-9BD5-087ED347947D}"/>
                  </a:ext>
                </a:extLst>
              </p:cNvPr>
              <p:cNvSpPr txBox="1"/>
              <p:nvPr/>
            </p:nvSpPr>
            <p:spPr>
              <a:xfrm>
                <a:off x="6278285" y="6265034"/>
                <a:ext cx="1433384" cy="369332"/>
              </a:xfrm>
              <a:prstGeom prst="rect">
                <a:avLst/>
              </a:prstGeom>
              <a:noFill/>
            </p:spPr>
            <p:txBody>
              <a:bodyPr wrap="square" rtlCol="0">
                <a:spAutoFit/>
              </a:bodyPr>
              <a:lstStyle/>
              <a:p>
                <a:r>
                  <a:rPr lang="en-GB" sz="1600" dirty="0"/>
                  <a:t>CD4 subsets</a:t>
                </a:r>
              </a:p>
            </p:txBody>
          </p:sp>
          <p:sp>
            <p:nvSpPr>
              <p:cNvPr id="35" name="TextBox 34">
                <a:extLst>
                  <a:ext uri="{FF2B5EF4-FFF2-40B4-BE49-F238E27FC236}">
                    <a16:creationId xmlns:a16="http://schemas.microsoft.com/office/drawing/2014/main" id="{B4F1D526-1AE4-2C4F-9540-1D656430243C}"/>
                  </a:ext>
                </a:extLst>
              </p:cNvPr>
              <p:cNvSpPr txBox="1"/>
              <p:nvPr/>
            </p:nvSpPr>
            <p:spPr>
              <a:xfrm>
                <a:off x="7730361" y="6265034"/>
                <a:ext cx="1433384" cy="369332"/>
              </a:xfrm>
              <a:prstGeom prst="rect">
                <a:avLst/>
              </a:prstGeom>
              <a:noFill/>
            </p:spPr>
            <p:txBody>
              <a:bodyPr wrap="square" rtlCol="0">
                <a:spAutoFit/>
              </a:bodyPr>
              <a:lstStyle/>
              <a:p>
                <a:r>
                  <a:rPr lang="en-GB" sz="1600" dirty="0"/>
                  <a:t>CD8 subsets</a:t>
                </a:r>
              </a:p>
            </p:txBody>
          </p:sp>
        </p:grpSp>
        <p:pic>
          <p:nvPicPr>
            <p:cNvPr id="20" name="Picture 19">
              <a:extLst>
                <a:ext uri="{FF2B5EF4-FFF2-40B4-BE49-F238E27FC236}">
                  <a16:creationId xmlns:a16="http://schemas.microsoft.com/office/drawing/2014/main" id="{0603AD06-9BA0-984F-968F-356DCA613F68}"/>
                </a:ext>
              </a:extLst>
            </p:cNvPr>
            <p:cNvPicPr>
              <a:picLocks noChangeAspect="1"/>
            </p:cNvPicPr>
            <p:nvPr/>
          </p:nvPicPr>
          <p:blipFill>
            <a:blip r:embed="rId10"/>
            <a:stretch>
              <a:fillRect/>
            </a:stretch>
          </p:blipFill>
          <p:spPr>
            <a:xfrm>
              <a:off x="4846002" y="3461006"/>
              <a:ext cx="6136386" cy="2814856"/>
            </a:xfrm>
            <a:prstGeom prst="rect">
              <a:avLst/>
            </a:prstGeom>
          </p:spPr>
        </p:pic>
        <p:grpSp>
          <p:nvGrpSpPr>
            <p:cNvPr id="25" name="Group 24">
              <a:extLst>
                <a:ext uri="{FF2B5EF4-FFF2-40B4-BE49-F238E27FC236}">
                  <a16:creationId xmlns:a16="http://schemas.microsoft.com/office/drawing/2014/main" id="{13ED7A61-A429-4340-B02B-EA0F9151390E}"/>
                </a:ext>
              </a:extLst>
            </p:cNvPr>
            <p:cNvGrpSpPr/>
            <p:nvPr/>
          </p:nvGrpSpPr>
          <p:grpSpPr>
            <a:xfrm>
              <a:off x="8373990" y="6350210"/>
              <a:ext cx="2748464" cy="392215"/>
              <a:chOff x="6278285" y="6222602"/>
              <a:chExt cx="2885460" cy="411764"/>
            </a:xfrm>
          </p:grpSpPr>
          <p:cxnSp>
            <p:nvCxnSpPr>
              <p:cNvPr id="27" name="Straight Connector 26">
                <a:extLst>
                  <a:ext uri="{FF2B5EF4-FFF2-40B4-BE49-F238E27FC236}">
                    <a16:creationId xmlns:a16="http://schemas.microsoft.com/office/drawing/2014/main" id="{20A83536-6C03-BE4C-A02A-59C3DF380F9E}"/>
                  </a:ext>
                </a:extLst>
              </p:cNvPr>
              <p:cNvCxnSpPr>
                <a:cxnSpLocks/>
              </p:cNvCxnSpPr>
              <p:nvPr/>
            </p:nvCxnSpPr>
            <p:spPr>
              <a:xfrm>
                <a:off x="7799819" y="6222602"/>
                <a:ext cx="1055148" cy="65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6A2C30-F834-F14B-8BCB-03DC642F5B09}"/>
                  </a:ext>
                </a:extLst>
              </p:cNvPr>
              <p:cNvCxnSpPr>
                <a:cxnSpLocks/>
              </p:cNvCxnSpPr>
              <p:nvPr/>
            </p:nvCxnSpPr>
            <p:spPr>
              <a:xfrm>
                <a:off x="6278285" y="6229147"/>
                <a:ext cx="12702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B13687A-DC77-BC4A-9F33-572702414CD6}"/>
                  </a:ext>
                </a:extLst>
              </p:cNvPr>
              <p:cNvSpPr txBox="1"/>
              <p:nvPr/>
            </p:nvSpPr>
            <p:spPr>
              <a:xfrm>
                <a:off x="6278285" y="6265034"/>
                <a:ext cx="1433384" cy="369332"/>
              </a:xfrm>
              <a:prstGeom prst="rect">
                <a:avLst/>
              </a:prstGeom>
              <a:noFill/>
            </p:spPr>
            <p:txBody>
              <a:bodyPr wrap="square" rtlCol="0">
                <a:spAutoFit/>
              </a:bodyPr>
              <a:lstStyle/>
              <a:p>
                <a:r>
                  <a:rPr lang="en-GB" sz="1600" dirty="0"/>
                  <a:t>CD4 subsets</a:t>
                </a:r>
              </a:p>
            </p:txBody>
          </p:sp>
          <p:sp>
            <p:nvSpPr>
              <p:cNvPr id="31" name="TextBox 30">
                <a:extLst>
                  <a:ext uri="{FF2B5EF4-FFF2-40B4-BE49-F238E27FC236}">
                    <a16:creationId xmlns:a16="http://schemas.microsoft.com/office/drawing/2014/main" id="{D5105553-389C-2144-AB3F-6F67DC10D48F}"/>
                  </a:ext>
                </a:extLst>
              </p:cNvPr>
              <p:cNvSpPr txBox="1"/>
              <p:nvPr/>
            </p:nvSpPr>
            <p:spPr>
              <a:xfrm>
                <a:off x="7730361" y="6265034"/>
                <a:ext cx="1433384" cy="369332"/>
              </a:xfrm>
              <a:prstGeom prst="rect">
                <a:avLst/>
              </a:prstGeom>
              <a:noFill/>
            </p:spPr>
            <p:txBody>
              <a:bodyPr wrap="square" rtlCol="0">
                <a:spAutoFit/>
              </a:bodyPr>
              <a:lstStyle/>
              <a:p>
                <a:r>
                  <a:rPr lang="en-GB" sz="1600" dirty="0"/>
                  <a:t>CD8 subsets</a:t>
                </a:r>
              </a:p>
            </p:txBody>
          </p:sp>
        </p:grpSp>
      </p:grpSp>
      <p:sp>
        <p:nvSpPr>
          <p:cNvPr id="10" name="TextBox 9">
            <a:extLst>
              <a:ext uri="{FF2B5EF4-FFF2-40B4-BE49-F238E27FC236}">
                <a16:creationId xmlns:a16="http://schemas.microsoft.com/office/drawing/2014/main" id="{D4DA2BE4-DE68-9648-ABF9-43F4CE2A8DD0}"/>
              </a:ext>
            </a:extLst>
          </p:cNvPr>
          <p:cNvSpPr txBox="1"/>
          <p:nvPr/>
        </p:nvSpPr>
        <p:spPr>
          <a:xfrm>
            <a:off x="2700338" y="-1914525"/>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71083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129" y="-70168"/>
            <a:ext cx="11786112" cy="1325563"/>
          </a:xfrm>
        </p:spPr>
        <p:txBody>
          <a:bodyPr/>
          <a:lstStyle/>
          <a:p>
            <a:r>
              <a:rPr lang="en-US" dirty="0"/>
              <a:t>The T cell phenotype is intrinsic in mixed chimeras</a:t>
            </a:r>
          </a:p>
        </p:txBody>
      </p:sp>
      <p:pic>
        <p:nvPicPr>
          <p:cNvPr id="4" name="Picture 3">
            <a:extLst>
              <a:ext uri="{FF2B5EF4-FFF2-40B4-BE49-F238E27FC236}">
                <a16:creationId xmlns:a16="http://schemas.microsoft.com/office/drawing/2014/main" id="{BD84A2E5-FE9A-7341-8203-D288BB58B836}"/>
              </a:ext>
            </a:extLst>
          </p:cNvPr>
          <p:cNvPicPr>
            <a:picLocks noChangeAspect="1"/>
          </p:cNvPicPr>
          <p:nvPr/>
        </p:nvPicPr>
        <p:blipFill>
          <a:blip r:embed="rId3"/>
          <a:stretch>
            <a:fillRect/>
          </a:stretch>
        </p:blipFill>
        <p:spPr>
          <a:xfrm>
            <a:off x="9421453" y="7601204"/>
            <a:ext cx="4001639" cy="1390400"/>
          </a:xfrm>
          <a:prstGeom prst="rect">
            <a:avLst/>
          </a:prstGeom>
        </p:spPr>
      </p:pic>
      <p:pic>
        <p:nvPicPr>
          <p:cNvPr id="11" name="Picture 10">
            <a:extLst>
              <a:ext uri="{FF2B5EF4-FFF2-40B4-BE49-F238E27FC236}">
                <a16:creationId xmlns:a16="http://schemas.microsoft.com/office/drawing/2014/main" id="{B79D235B-A394-C145-A7CC-A659F8BEA9A0}"/>
              </a:ext>
            </a:extLst>
          </p:cNvPr>
          <p:cNvPicPr>
            <a:picLocks noChangeAspect="1"/>
          </p:cNvPicPr>
          <p:nvPr/>
        </p:nvPicPr>
        <p:blipFill>
          <a:blip r:embed="rId4"/>
          <a:stretch>
            <a:fillRect/>
          </a:stretch>
        </p:blipFill>
        <p:spPr>
          <a:xfrm>
            <a:off x="610504" y="1260159"/>
            <a:ext cx="3047095" cy="2648895"/>
          </a:xfrm>
          <a:prstGeom prst="rect">
            <a:avLst/>
          </a:prstGeom>
        </p:spPr>
      </p:pic>
      <p:pic>
        <p:nvPicPr>
          <p:cNvPr id="18" name="Picture 17">
            <a:extLst>
              <a:ext uri="{FF2B5EF4-FFF2-40B4-BE49-F238E27FC236}">
                <a16:creationId xmlns:a16="http://schemas.microsoft.com/office/drawing/2014/main" id="{7C9C892C-27BF-7D4F-B11F-913640E7DD17}"/>
              </a:ext>
            </a:extLst>
          </p:cNvPr>
          <p:cNvPicPr>
            <a:picLocks noChangeAspect="1"/>
          </p:cNvPicPr>
          <p:nvPr/>
        </p:nvPicPr>
        <p:blipFill>
          <a:blip r:embed="rId5"/>
          <a:stretch>
            <a:fillRect/>
          </a:stretch>
        </p:blipFill>
        <p:spPr>
          <a:xfrm>
            <a:off x="5032067" y="1037561"/>
            <a:ext cx="6136386" cy="2814856"/>
          </a:xfrm>
          <a:prstGeom prst="rect">
            <a:avLst/>
          </a:prstGeom>
        </p:spPr>
      </p:pic>
      <p:pic>
        <p:nvPicPr>
          <p:cNvPr id="19" name="Picture 18">
            <a:extLst>
              <a:ext uri="{FF2B5EF4-FFF2-40B4-BE49-F238E27FC236}">
                <a16:creationId xmlns:a16="http://schemas.microsoft.com/office/drawing/2014/main" id="{0BF3154A-F435-7B41-A89B-24D4593B97E3}"/>
              </a:ext>
            </a:extLst>
          </p:cNvPr>
          <p:cNvPicPr>
            <a:picLocks noChangeAspect="1"/>
          </p:cNvPicPr>
          <p:nvPr/>
        </p:nvPicPr>
        <p:blipFill rotWithShape="1">
          <a:blip r:embed="rId6"/>
          <a:srcRect t="-1" r="49569" b="3421"/>
          <a:stretch/>
        </p:blipFill>
        <p:spPr>
          <a:xfrm>
            <a:off x="754816" y="4251216"/>
            <a:ext cx="1385898" cy="317590"/>
          </a:xfrm>
          <a:prstGeom prst="rect">
            <a:avLst/>
          </a:prstGeom>
        </p:spPr>
      </p:pic>
      <p:pic>
        <p:nvPicPr>
          <p:cNvPr id="20" name="Picture 19">
            <a:extLst>
              <a:ext uri="{FF2B5EF4-FFF2-40B4-BE49-F238E27FC236}">
                <a16:creationId xmlns:a16="http://schemas.microsoft.com/office/drawing/2014/main" id="{FA64051D-7962-2945-8B96-F943477B47B1}"/>
              </a:ext>
            </a:extLst>
          </p:cNvPr>
          <p:cNvPicPr>
            <a:picLocks noChangeAspect="1"/>
          </p:cNvPicPr>
          <p:nvPr/>
        </p:nvPicPr>
        <p:blipFill rotWithShape="1">
          <a:blip r:embed="rId7"/>
          <a:srcRect l="50431" t="10783"/>
          <a:stretch/>
        </p:blipFill>
        <p:spPr>
          <a:xfrm>
            <a:off x="2311002" y="4312005"/>
            <a:ext cx="1362232" cy="293377"/>
          </a:xfrm>
          <a:prstGeom prst="rect">
            <a:avLst/>
          </a:prstGeom>
        </p:spPr>
      </p:pic>
      <p:pic>
        <p:nvPicPr>
          <p:cNvPr id="22" name="Picture 21">
            <a:extLst>
              <a:ext uri="{FF2B5EF4-FFF2-40B4-BE49-F238E27FC236}">
                <a16:creationId xmlns:a16="http://schemas.microsoft.com/office/drawing/2014/main" id="{96CF2577-3D44-ED4E-A640-314F2631B37A}"/>
              </a:ext>
            </a:extLst>
          </p:cNvPr>
          <p:cNvPicPr>
            <a:picLocks noChangeAspect="1"/>
          </p:cNvPicPr>
          <p:nvPr/>
        </p:nvPicPr>
        <p:blipFill>
          <a:blip r:embed="rId8"/>
          <a:stretch>
            <a:fillRect/>
          </a:stretch>
        </p:blipFill>
        <p:spPr>
          <a:xfrm>
            <a:off x="5132832" y="3867138"/>
            <a:ext cx="3087232" cy="2692752"/>
          </a:xfrm>
          <a:prstGeom prst="rect">
            <a:avLst/>
          </a:prstGeom>
        </p:spPr>
      </p:pic>
      <p:sp>
        <p:nvSpPr>
          <p:cNvPr id="23" name="TextBox 22">
            <a:extLst>
              <a:ext uri="{FF2B5EF4-FFF2-40B4-BE49-F238E27FC236}">
                <a16:creationId xmlns:a16="http://schemas.microsoft.com/office/drawing/2014/main" id="{FA2F9EA2-9C72-F24A-B638-4178DCC1A7F2}"/>
              </a:ext>
            </a:extLst>
          </p:cNvPr>
          <p:cNvSpPr txBox="1"/>
          <p:nvPr/>
        </p:nvSpPr>
        <p:spPr>
          <a:xfrm>
            <a:off x="0" y="6559890"/>
            <a:ext cx="4281428" cy="318100"/>
          </a:xfrm>
          <a:prstGeom prst="rect">
            <a:avLst/>
          </a:prstGeom>
          <a:noFill/>
        </p:spPr>
        <p:txBody>
          <a:bodyPr wrap="none" rtlCol="0">
            <a:spAutoFit/>
          </a:bodyPr>
          <a:lstStyle/>
          <a:p>
            <a:r>
              <a:rPr lang="en-GB" sz="1467" dirty="0"/>
              <a:t>Data pooled from 3 independent experiments (n=5)</a:t>
            </a:r>
          </a:p>
        </p:txBody>
      </p:sp>
      <p:pic>
        <p:nvPicPr>
          <p:cNvPr id="25" name="Picture 24">
            <a:extLst>
              <a:ext uri="{FF2B5EF4-FFF2-40B4-BE49-F238E27FC236}">
                <a16:creationId xmlns:a16="http://schemas.microsoft.com/office/drawing/2014/main" id="{2B2F1F74-625B-1343-BD1E-043FCFFCE17D}"/>
              </a:ext>
            </a:extLst>
          </p:cNvPr>
          <p:cNvPicPr>
            <a:picLocks noChangeAspect="1"/>
          </p:cNvPicPr>
          <p:nvPr/>
        </p:nvPicPr>
        <p:blipFill>
          <a:blip r:embed="rId9"/>
          <a:stretch>
            <a:fillRect/>
          </a:stretch>
        </p:blipFill>
        <p:spPr>
          <a:xfrm>
            <a:off x="8292520" y="4075310"/>
            <a:ext cx="3016179" cy="2780277"/>
          </a:xfrm>
          <a:prstGeom prst="rect">
            <a:avLst/>
          </a:prstGeom>
        </p:spPr>
      </p:pic>
    </p:spTree>
    <p:extLst>
      <p:ext uri="{BB962C8B-B14F-4D97-AF65-F5344CB8AC3E}">
        <p14:creationId xmlns:p14="http://schemas.microsoft.com/office/powerpoint/2010/main" val="2979161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BCCA14B-1F24-8D4A-B85A-C99214FB26BC}"/>
              </a:ext>
            </a:extLst>
          </p:cNvPr>
          <p:cNvSpPr>
            <a:spLocks noGrp="1"/>
          </p:cNvSpPr>
          <p:nvPr>
            <p:ph type="title"/>
          </p:nvPr>
        </p:nvSpPr>
        <p:spPr>
          <a:xfrm>
            <a:off x="479685" y="131187"/>
            <a:ext cx="11712315" cy="1325563"/>
          </a:xfrm>
        </p:spPr>
        <p:txBody>
          <a:bodyPr>
            <a:normAutofit/>
          </a:bodyPr>
          <a:lstStyle/>
          <a:p>
            <a:r>
              <a:rPr lang="en-GB" i="1" dirty="0" err="1"/>
              <a:t>Pepd</a:t>
            </a:r>
            <a:r>
              <a:rPr lang="en-GB" dirty="0"/>
              <a:t> loss is associated with reduced CD8 central memory </a:t>
            </a:r>
          </a:p>
        </p:txBody>
      </p:sp>
      <p:pic>
        <p:nvPicPr>
          <p:cNvPr id="7" name="Picture 6">
            <a:extLst>
              <a:ext uri="{FF2B5EF4-FFF2-40B4-BE49-F238E27FC236}">
                <a16:creationId xmlns:a16="http://schemas.microsoft.com/office/drawing/2014/main" id="{F9E8C73E-7A9D-D44D-B0E9-81BD85FE308B}"/>
              </a:ext>
            </a:extLst>
          </p:cNvPr>
          <p:cNvPicPr>
            <a:picLocks noChangeAspect="1"/>
          </p:cNvPicPr>
          <p:nvPr/>
        </p:nvPicPr>
        <p:blipFill>
          <a:blip r:embed="rId3"/>
          <a:stretch>
            <a:fillRect/>
          </a:stretch>
        </p:blipFill>
        <p:spPr>
          <a:xfrm>
            <a:off x="64472" y="4240167"/>
            <a:ext cx="2992573" cy="2327557"/>
          </a:xfrm>
          <a:prstGeom prst="rect">
            <a:avLst/>
          </a:prstGeom>
        </p:spPr>
      </p:pic>
      <p:grpSp>
        <p:nvGrpSpPr>
          <p:cNvPr id="2" name="Group 1">
            <a:extLst>
              <a:ext uri="{FF2B5EF4-FFF2-40B4-BE49-F238E27FC236}">
                <a16:creationId xmlns:a16="http://schemas.microsoft.com/office/drawing/2014/main" id="{C590B789-F43F-DA42-84C4-625CECD5E8B5}"/>
              </a:ext>
            </a:extLst>
          </p:cNvPr>
          <p:cNvGrpSpPr/>
          <p:nvPr/>
        </p:nvGrpSpPr>
        <p:grpSpPr>
          <a:xfrm>
            <a:off x="5327135" y="1596442"/>
            <a:ext cx="4210404" cy="1567024"/>
            <a:chOff x="3884738" y="1382273"/>
            <a:chExt cx="2713544" cy="1025096"/>
          </a:xfrm>
        </p:grpSpPr>
        <p:pic>
          <p:nvPicPr>
            <p:cNvPr id="13" name="Picture 12">
              <a:extLst>
                <a:ext uri="{FF2B5EF4-FFF2-40B4-BE49-F238E27FC236}">
                  <a16:creationId xmlns:a16="http://schemas.microsoft.com/office/drawing/2014/main" id="{2FA9D968-522E-4E4D-9B4F-59B83DF3FA10}"/>
                </a:ext>
              </a:extLst>
            </p:cNvPr>
            <p:cNvPicPr>
              <a:picLocks noChangeAspect="1"/>
            </p:cNvPicPr>
            <p:nvPr/>
          </p:nvPicPr>
          <p:blipFill>
            <a:blip r:embed="rId4"/>
            <a:stretch>
              <a:fillRect/>
            </a:stretch>
          </p:blipFill>
          <p:spPr>
            <a:xfrm>
              <a:off x="3884738" y="1401907"/>
              <a:ext cx="1247696" cy="1005462"/>
            </a:xfrm>
            <a:prstGeom prst="rect">
              <a:avLst/>
            </a:prstGeom>
          </p:spPr>
        </p:pic>
        <p:pic>
          <p:nvPicPr>
            <p:cNvPr id="15" name="Picture 14">
              <a:extLst>
                <a:ext uri="{FF2B5EF4-FFF2-40B4-BE49-F238E27FC236}">
                  <a16:creationId xmlns:a16="http://schemas.microsoft.com/office/drawing/2014/main" id="{7404EB0C-06A7-FF43-A513-22F758F2BFD0}"/>
                </a:ext>
              </a:extLst>
            </p:cNvPr>
            <p:cNvPicPr>
              <a:picLocks noChangeAspect="1"/>
            </p:cNvPicPr>
            <p:nvPr/>
          </p:nvPicPr>
          <p:blipFill>
            <a:blip r:embed="rId5"/>
            <a:stretch>
              <a:fillRect/>
            </a:stretch>
          </p:blipFill>
          <p:spPr>
            <a:xfrm>
              <a:off x="5177028" y="1408565"/>
              <a:ext cx="1237353" cy="998804"/>
            </a:xfrm>
            <a:prstGeom prst="rect">
              <a:avLst/>
            </a:prstGeom>
          </p:spPr>
        </p:pic>
        <p:grpSp>
          <p:nvGrpSpPr>
            <p:cNvPr id="21" name="Group 20">
              <a:extLst>
                <a:ext uri="{FF2B5EF4-FFF2-40B4-BE49-F238E27FC236}">
                  <a16:creationId xmlns:a16="http://schemas.microsoft.com/office/drawing/2014/main" id="{FC054BE2-52EC-FC49-A4C4-833DC9CC892C}"/>
                </a:ext>
              </a:extLst>
            </p:cNvPr>
            <p:cNvGrpSpPr/>
            <p:nvPr/>
          </p:nvGrpSpPr>
          <p:grpSpPr>
            <a:xfrm>
              <a:off x="4752861" y="1382273"/>
              <a:ext cx="1845421" cy="273550"/>
              <a:chOff x="-2339788" y="3462836"/>
              <a:chExt cx="1845421" cy="273550"/>
            </a:xfrm>
          </p:grpSpPr>
          <p:sp>
            <p:nvSpPr>
              <p:cNvPr id="25" name="TextBox 24">
                <a:extLst>
                  <a:ext uri="{FF2B5EF4-FFF2-40B4-BE49-F238E27FC236}">
                    <a16:creationId xmlns:a16="http://schemas.microsoft.com/office/drawing/2014/main" id="{98C0519C-4E41-2F40-A433-60DFF5792C24}"/>
                  </a:ext>
                </a:extLst>
              </p:cNvPr>
              <p:cNvSpPr txBox="1"/>
              <p:nvPr/>
            </p:nvSpPr>
            <p:spPr>
              <a:xfrm>
                <a:off x="-2339788" y="3462836"/>
                <a:ext cx="471524" cy="253916"/>
              </a:xfrm>
              <a:prstGeom prst="rect">
                <a:avLst/>
              </a:prstGeom>
              <a:noFill/>
            </p:spPr>
            <p:txBody>
              <a:bodyPr wrap="none" rtlCol="0">
                <a:spAutoFit/>
              </a:bodyPr>
              <a:lstStyle/>
              <a:p>
                <a:r>
                  <a:rPr lang="en-GB" sz="1600" dirty="0"/>
                  <a:t>CD44</a:t>
                </a:r>
              </a:p>
            </p:txBody>
          </p:sp>
          <p:sp>
            <p:nvSpPr>
              <p:cNvPr id="26" name="TextBox 25">
                <a:extLst>
                  <a:ext uri="{FF2B5EF4-FFF2-40B4-BE49-F238E27FC236}">
                    <a16:creationId xmlns:a16="http://schemas.microsoft.com/office/drawing/2014/main" id="{89F632B6-E5E7-2145-9266-79123E140B9D}"/>
                  </a:ext>
                </a:extLst>
              </p:cNvPr>
              <p:cNvSpPr txBox="1"/>
              <p:nvPr/>
            </p:nvSpPr>
            <p:spPr>
              <a:xfrm>
                <a:off x="-1030812" y="3482470"/>
                <a:ext cx="536445" cy="253916"/>
              </a:xfrm>
              <a:prstGeom prst="rect">
                <a:avLst/>
              </a:prstGeom>
              <a:noFill/>
            </p:spPr>
            <p:txBody>
              <a:bodyPr wrap="none" rtlCol="0">
                <a:spAutoFit/>
              </a:bodyPr>
              <a:lstStyle/>
              <a:p>
                <a:r>
                  <a:rPr lang="en-GB" sz="1600" dirty="0"/>
                  <a:t>CD62L</a:t>
                </a:r>
              </a:p>
            </p:txBody>
          </p:sp>
        </p:grpSp>
      </p:grpSp>
      <p:grpSp>
        <p:nvGrpSpPr>
          <p:cNvPr id="17" name="Group 16">
            <a:extLst>
              <a:ext uri="{FF2B5EF4-FFF2-40B4-BE49-F238E27FC236}">
                <a16:creationId xmlns:a16="http://schemas.microsoft.com/office/drawing/2014/main" id="{8E4EDFA5-53AB-3943-9728-EBCFA88635EF}"/>
              </a:ext>
            </a:extLst>
          </p:cNvPr>
          <p:cNvGrpSpPr/>
          <p:nvPr/>
        </p:nvGrpSpPr>
        <p:grpSpPr>
          <a:xfrm>
            <a:off x="609952" y="1316766"/>
            <a:ext cx="4428400" cy="2386535"/>
            <a:chOff x="457464" y="987574"/>
            <a:chExt cx="3321300" cy="1789901"/>
          </a:xfrm>
        </p:grpSpPr>
        <p:pic>
          <p:nvPicPr>
            <p:cNvPr id="9" name="Picture 8">
              <a:extLst>
                <a:ext uri="{FF2B5EF4-FFF2-40B4-BE49-F238E27FC236}">
                  <a16:creationId xmlns:a16="http://schemas.microsoft.com/office/drawing/2014/main" id="{9822EF68-24DC-AA4A-93B0-784E2530F5F3}"/>
                </a:ext>
              </a:extLst>
            </p:cNvPr>
            <p:cNvPicPr>
              <a:picLocks noChangeAspect="1"/>
            </p:cNvPicPr>
            <p:nvPr/>
          </p:nvPicPr>
          <p:blipFill>
            <a:blip r:embed="rId6"/>
            <a:stretch>
              <a:fillRect/>
            </a:stretch>
          </p:blipFill>
          <p:spPr>
            <a:xfrm>
              <a:off x="457464" y="1223641"/>
              <a:ext cx="1640640" cy="1553834"/>
            </a:xfrm>
            <a:prstGeom prst="rect">
              <a:avLst/>
            </a:prstGeom>
          </p:spPr>
        </p:pic>
        <p:grpSp>
          <p:nvGrpSpPr>
            <p:cNvPr id="47" name="Group 46">
              <a:extLst>
                <a:ext uri="{FF2B5EF4-FFF2-40B4-BE49-F238E27FC236}">
                  <a16:creationId xmlns:a16="http://schemas.microsoft.com/office/drawing/2014/main" id="{7F150798-80DA-8848-8E8C-6D6611718A24}"/>
                </a:ext>
              </a:extLst>
            </p:cNvPr>
            <p:cNvGrpSpPr/>
            <p:nvPr/>
          </p:nvGrpSpPr>
          <p:grpSpPr>
            <a:xfrm>
              <a:off x="986968" y="987574"/>
              <a:ext cx="2296768" cy="293157"/>
              <a:chOff x="1172075" y="198548"/>
              <a:chExt cx="3924454" cy="500914"/>
            </a:xfrm>
          </p:grpSpPr>
          <p:sp>
            <p:nvSpPr>
              <p:cNvPr id="42" name="TextBox 41">
                <a:extLst>
                  <a:ext uri="{FF2B5EF4-FFF2-40B4-BE49-F238E27FC236}">
                    <a16:creationId xmlns:a16="http://schemas.microsoft.com/office/drawing/2014/main" id="{307C4CC0-7B6E-5B4F-8016-D4072C0C7557}"/>
                  </a:ext>
                </a:extLst>
              </p:cNvPr>
              <p:cNvSpPr txBox="1"/>
              <p:nvPr/>
            </p:nvSpPr>
            <p:spPr>
              <a:xfrm>
                <a:off x="1172075" y="198548"/>
                <a:ext cx="1136422" cy="486535"/>
              </a:xfrm>
              <a:prstGeom prst="rect">
                <a:avLst/>
              </a:prstGeom>
              <a:noFill/>
            </p:spPr>
            <p:txBody>
              <a:bodyPr wrap="none" rtlCol="0">
                <a:spAutoFit/>
              </a:bodyPr>
              <a:lstStyle/>
              <a:p>
                <a:r>
                  <a:rPr lang="en-GB" sz="1867" i="1" dirty="0" err="1"/>
                  <a:t>Pepd</a:t>
                </a:r>
                <a:r>
                  <a:rPr lang="en-GB" sz="1867" i="1" baseline="30000" dirty="0"/>
                  <a:t>+/+</a:t>
                </a:r>
                <a:endParaRPr lang="en-GB" sz="1867" i="1" dirty="0"/>
              </a:p>
            </p:txBody>
          </p:sp>
          <p:sp>
            <p:nvSpPr>
              <p:cNvPr id="43" name="TextBox 42">
                <a:extLst>
                  <a:ext uri="{FF2B5EF4-FFF2-40B4-BE49-F238E27FC236}">
                    <a16:creationId xmlns:a16="http://schemas.microsoft.com/office/drawing/2014/main" id="{D1ABEA68-E12D-EC4B-BD70-F9DDF400C47D}"/>
                  </a:ext>
                </a:extLst>
              </p:cNvPr>
              <p:cNvSpPr txBox="1"/>
              <p:nvPr/>
            </p:nvSpPr>
            <p:spPr>
              <a:xfrm>
                <a:off x="4042278" y="212927"/>
                <a:ext cx="1054251" cy="486535"/>
              </a:xfrm>
              <a:prstGeom prst="rect">
                <a:avLst/>
              </a:prstGeom>
              <a:noFill/>
            </p:spPr>
            <p:txBody>
              <a:bodyPr wrap="none" rtlCol="0">
                <a:spAutoFit/>
              </a:bodyPr>
              <a:lstStyle/>
              <a:p>
                <a:r>
                  <a:rPr lang="en-GB" sz="1867" i="1" dirty="0" err="1"/>
                  <a:t>Pepd</a:t>
                </a:r>
                <a:r>
                  <a:rPr lang="en-GB" sz="1867" i="1" baseline="30000" dirty="0"/>
                  <a:t>-/-</a:t>
                </a:r>
                <a:endParaRPr lang="en-GB" sz="1867" i="1" dirty="0"/>
              </a:p>
            </p:txBody>
          </p:sp>
        </p:grpSp>
        <p:pic>
          <p:nvPicPr>
            <p:cNvPr id="11" name="Picture 10">
              <a:extLst>
                <a:ext uri="{FF2B5EF4-FFF2-40B4-BE49-F238E27FC236}">
                  <a16:creationId xmlns:a16="http://schemas.microsoft.com/office/drawing/2014/main" id="{2DAA498A-E7DA-964A-A372-560D3E930BFE}"/>
                </a:ext>
              </a:extLst>
            </p:cNvPr>
            <p:cNvPicPr>
              <a:picLocks noChangeAspect="1"/>
            </p:cNvPicPr>
            <p:nvPr/>
          </p:nvPicPr>
          <p:blipFill>
            <a:blip r:embed="rId7"/>
            <a:stretch>
              <a:fillRect/>
            </a:stretch>
          </p:blipFill>
          <p:spPr>
            <a:xfrm>
              <a:off x="2148021" y="1231860"/>
              <a:ext cx="1630743" cy="1536331"/>
            </a:xfrm>
            <a:prstGeom prst="rect">
              <a:avLst/>
            </a:prstGeom>
          </p:spPr>
        </p:pic>
      </p:grpSp>
      <p:grpSp>
        <p:nvGrpSpPr>
          <p:cNvPr id="36" name="Group 35">
            <a:extLst>
              <a:ext uri="{FF2B5EF4-FFF2-40B4-BE49-F238E27FC236}">
                <a16:creationId xmlns:a16="http://schemas.microsoft.com/office/drawing/2014/main" id="{8817C53A-72FF-674B-99E8-9ECB1CB56B4D}"/>
              </a:ext>
            </a:extLst>
          </p:cNvPr>
          <p:cNvGrpSpPr/>
          <p:nvPr/>
        </p:nvGrpSpPr>
        <p:grpSpPr>
          <a:xfrm>
            <a:off x="2387951" y="3659544"/>
            <a:ext cx="10927692" cy="3104760"/>
            <a:chOff x="1782282" y="2738963"/>
            <a:chExt cx="8195769" cy="2328570"/>
          </a:xfrm>
        </p:grpSpPr>
        <p:pic>
          <p:nvPicPr>
            <p:cNvPr id="4" name="Picture 3">
              <a:extLst>
                <a:ext uri="{FF2B5EF4-FFF2-40B4-BE49-F238E27FC236}">
                  <a16:creationId xmlns:a16="http://schemas.microsoft.com/office/drawing/2014/main" id="{1883CC3B-54BF-0444-A2EF-3DDDCABCA5AF}"/>
                </a:ext>
              </a:extLst>
            </p:cNvPr>
            <p:cNvPicPr>
              <a:picLocks noChangeAspect="1"/>
            </p:cNvPicPr>
            <p:nvPr/>
          </p:nvPicPr>
          <p:blipFill rotWithShape="1">
            <a:blip r:embed="rId8"/>
            <a:srcRect t="25529" r="2580" b="2057"/>
            <a:stretch/>
          </p:blipFill>
          <p:spPr>
            <a:xfrm>
              <a:off x="2284103" y="2738963"/>
              <a:ext cx="5501571" cy="2328570"/>
            </a:xfrm>
            <a:prstGeom prst="rect">
              <a:avLst/>
            </a:prstGeom>
          </p:spPr>
        </p:pic>
        <p:grpSp>
          <p:nvGrpSpPr>
            <p:cNvPr id="35" name="Group 34">
              <a:extLst>
                <a:ext uri="{FF2B5EF4-FFF2-40B4-BE49-F238E27FC236}">
                  <a16:creationId xmlns:a16="http://schemas.microsoft.com/office/drawing/2014/main" id="{E152426C-CBEC-5743-99BA-383E28BDC9F2}"/>
                </a:ext>
              </a:extLst>
            </p:cNvPr>
            <p:cNvGrpSpPr/>
            <p:nvPr/>
          </p:nvGrpSpPr>
          <p:grpSpPr>
            <a:xfrm>
              <a:off x="1782282" y="2742459"/>
              <a:ext cx="8195769" cy="2241431"/>
              <a:chOff x="1782282" y="2742459"/>
              <a:chExt cx="8195769" cy="2241431"/>
            </a:xfrm>
          </p:grpSpPr>
          <p:sp>
            <p:nvSpPr>
              <p:cNvPr id="19" name="TextBox 18">
                <a:extLst>
                  <a:ext uri="{FF2B5EF4-FFF2-40B4-BE49-F238E27FC236}">
                    <a16:creationId xmlns:a16="http://schemas.microsoft.com/office/drawing/2014/main" id="{9E003467-4902-D549-ADA9-F5E41E56C1FB}"/>
                  </a:ext>
                </a:extLst>
              </p:cNvPr>
              <p:cNvSpPr txBox="1"/>
              <p:nvPr/>
            </p:nvSpPr>
            <p:spPr>
              <a:xfrm>
                <a:off x="7717511" y="2742459"/>
                <a:ext cx="2260540" cy="2241431"/>
              </a:xfrm>
              <a:prstGeom prst="rect">
                <a:avLst/>
              </a:prstGeom>
              <a:noFill/>
            </p:spPr>
            <p:txBody>
              <a:bodyPr wrap="square" rtlCol="0">
                <a:spAutoFit/>
              </a:bodyPr>
              <a:lstStyle/>
              <a:p>
                <a:pPr algn="l"/>
                <a:r>
                  <a:rPr lang="en-GB" sz="1107" dirty="0"/>
                  <a:t>Proliferating CEM</a:t>
                </a:r>
              </a:p>
              <a:p>
                <a:pPr algn="l"/>
                <a:r>
                  <a:rPr lang="en-GB" sz="1107" dirty="0"/>
                  <a:t>Proliferating CD8</a:t>
                </a:r>
                <a:r>
                  <a:rPr lang="en-GB" sz="1107" baseline="30000" dirty="0"/>
                  <a:t>lo</a:t>
                </a:r>
                <a:r>
                  <a:rPr lang="en-GB" sz="1107" dirty="0"/>
                  <a:t> naïve</a:t>
                </a:r>
              </a:p>
              <a:p>
                <a:pPr algn="l"/>
                <a:r>
                  <a:rPr lang="en-GB" sz="1107" dirty="0"/>
                  <a:t>Proliferating effector</a:t>
                </a:r>
              </a:p>
              <a:p>
                <a:pPr algn="l"/>
                <a:r>
                  <a:rPr lang="en-GB" sz="1107" dirty="0"/>
                  <a:t>CXCR3</a:t>
                </a:r>
                <a:r>
                  <a:rPr lang="en-GB" sz="1107" baseline="30000" dirty="0"/>
                  <a:t>+</a:t>
                </a:r>
                <a:r>
                  <a:rPr lang="en-GB" sz="1107" dirty="0"/>
                  <a:t> CD62L</a:t>
                </a:r>
                <a:r>
                  <a:rPr lang="en-GB" sz="1107" baseline="30000" dirty="0"/>
                  <a:t>lo</a:t>
                </a:r>
              </a:p>
              <a:p>
                <a:pPr algn="l"/>
                <a:r>
                  <a:rPr lang="en-GB" sz="1107" dirty="0"/>
                  <a:t>CD69</a:t>
                </a:r>
                <a:r>
                  <a:rPr lang="en-GB" sz="1107" baseline="30000" dirty="0"/>
                  <a:t>+ </a:t>
                </a:r>
                <a:r>
                  <a:rPr lang="en-GB" sz="1107" dirty="0"/>
                  <a:t>effectors</a:t>
                </a:r>
              </a:p>
              <a:p>
                <a:pPr algn="l"/>
                <a:r>
                  <a:rPr lang="en-GB" sz="1107" dirty="0"/>
                  <a:t>PD1</a:t>
                </a:r>
                <a:r>
                  <a:rPr lang="en-GB" sz="1107" baseline="30000" dirty="0"/>
                  <a:t>+</a:t>
                </a:r>
                <a:r>
                  <a:rPr lang="en-GB" sz="1107" dirty="0"/>
                  <a:t> CD69</a:t>
                </a:r>
                <a:r>
                  <a:rPr lang="en-GB" sz="1107" baseline="30000" dirty="0"/>
                  <a:t>+</a:t>
                </a:r>
                <a:r>
                  <a:rPr lang="en-GB" sz="1107" dirty="0"/>
                  <a:t> Effectors</a:t>
                </a:r>
              </a:p>
              <a:p>
                <a:pPr algn="l"/>
                <a:r>
                  <a:rPr lang="en-GB" sz="1107" dirty="0"/>
                  <a:t>Naïve Ly6C</a:t>
                </a:r>
                <a:r>
                  <a:rPr lang="en-GB" sz="1107" baseline="30000" dirty="0"/>
                  <a:t>+ </a:t>
                </a:r>
                <a:r>
                  <a:rPr lang="en-GB" sz="1107" dirty="0"/>
                  <a:t>Bcl2</a:t>
                </a:r>
                <a:r>
                  <a:rPr lang="en-GB" sz="1107" baseline="30000" dirty="0"/>
                  <a:t>+</a:t>
                </a:r>
              </a:p>
              <a:p>
                <a:pPr algn="l"/>
                <a:r>
                  <a:rPr lang="en-GB" sz="1107" dirty="0"/>
                  <a:t>Ly6C</a:t>
                </a:r>
                <a:r>
                  <a:rPr lang="en-GB" sz="1107" baseline="30000" dirty="0"/>
                  <a:t>+ </a:t>
                </a:r>
                <a:r>
                  <a:rPr lang="en-GB" sz="1107" dirty="0"/>
                  <a:t>CD44</a:t>
                </a:r>
                <a:r>
                  <a:rPr lang="en-GB" sz="1107" baseline="30000" dirty="0"/>
                  <a:t>lo </a:t>
                </a:r>
                <a:r>
                  <a:rPr lang="en-GB" sz="1107" dirty="0"/>
                  <a:t>CD62L</a:t>
                </a:r>
                <a:r>
                  <a:rPr lang="en-GB" sz="1107" baseline="30000" dirty="0"/>
                  <a:t>-  </a:t>
                </a:r>
              </a:p>
              <a:p>
                <a:pPr algn="l"/>
                <a:r>
                  <a:rPr lang="en-GB" sz="1107" dirty="0"/>
                  <a:t>Naïve CD5</a:t>
                </a:r>
                <a:r>
                  <a:rPr lang="en-GB" sz="1107" baseline="30000" dirty="0"/>
                  <a:t>+ </a:t>
                </a:r>
                <a:r>
                  <a:rPr lang="en-GB" sz="1107" dirty="0"/>
                  <a:t>CD127</a:t>
                </a:r>
                <a:r>
                  <a:rPr lang="en-GB" sz="1107" baseline="30000" dirty="0"/>
                  <a:t>+</a:t>
                </a:r>
              </a:p>
              <a:p>
                <a:pPr algn="l"/>
                <a:r>
                  <a:rPr lang="en-GB" sz="1107" dirty="0"/>
                  <a:t>Naïve CD5</a:t>
                </a:r>
                <a:r>
                  <a:rPr lang="en-GB" sz="1107" baseline="30000" dirty="0"/>
                  <a:t>lo </a:t>
                </a:r>
                <a:r>
                  <a:rPr lang="en-GB" sz="1107" dirty="0"/>
                  <a:t>CD127</a:t>
                </a:r>
                <a:r>
                  <a:rPr lang="en-GB" sz="1107" baseline="30000" dirty="0"/>
                  <a:t>+</a:t>
                </a:r>
              </a:p>
              <a:p>
                <a:pPr algn="l"/>
                <a:r>
                  <a:rPr lang="en-GB" sz="1107" dirty="0"/>
                  <a:t>CD8</a:t>
                </a:r>
                <a:r>
                  <a:rPr lang="en-GB" sz="1107" baseline="30000" dirty="0"/>
                  <a:t>lo</a:t>
                </a:r>
              </a:p>
              <a:p>
                <a:pPr algn="l"/>
                <a:r>
                  <a:rPr lang="en-GB" sz="1107" dirty="0"/>
                  <a:t>CD8</a:t>
                </a:r>
                <a:r>
                  <a:rPr lang="en-GB" sz="1107" baseline="30000" dirty="0"/>
                  <a:t>lo</a:t>
                </a:r>
                <a:r>
                  <a:rPr lang="en-GB" sz="1107" dirty="0"/>
                  <a:t> </a:t>
                </a:r>
              </a:p>
              <a:p>
                <a:pPr algn="l"/>
                <a:r>
                  <a:rPr lang="en-GB" sz="1107" dirty="0"/>
                  <a:t>I-A/I-E</a:t>
                </a:r>
                <a:r>
                  <a:rPr lang="en-GB" sz="1107" baseline="30000" dirty="0"/>
                  <a:t>+ </a:t>
                </a:r>
                <a:r>
                  <a:rPr lang="en-GB" sz="1107" dirty="0"/>
                  <a:t>non CD8</a:t>
                </a:r>
                <a:endParaRPr lang="en-GB" sz="1107" baseline="30000" dirty="0"/>
              </a:p>
              <a:p>
                <a:pPr algn="l"/>
                <a:r>
                  <a:rPr lang="en-GB" sz="1107" dirty="0"/>
                  <a:t>Ly6C</a:t>
                </a:r>
                <a:r>
                  <a:rPr lang="en-GB" sz="1107" baseline="30000" dirty="0"/>
                  <a:t>hi</a:t>
                </a:r>
                <a:r>
                  <a:rPr lang="en-GB" sz="1107" dirty="0"/>
                  <a:t> CXCR4</a:t>
                </a:r>
                <a:r>
                  <a:rPr lang="en-GB" sz="1107" baseline="30000" dirty="0"/>
                  <a:t>+ </a:t>
                </a:r>
                <a:r>
                  <a:rPr lang="en-GB" sz="1107" dirty="0"/>
                  <a:t>CEM</a:t>
                </a:r>
                <a:endParaRPr lang="en-GB" sz="1107" baseline="30000" dirty="0"/>
              </a:p>
              <a:p>
                <a:pPr algn="l"/>
                <a:r>
                  <a:rPr lang="en-GB" sz="1107" dirty="0"/>
                  <a:t>Ly6C</a:t>
                </a:r>
                <a:r>
                  <a:rPr lang="en-GB" sz="1107" baseline="30000" dirty="0"/>
                  <a:t>hi </a:t>
                </a:r>
                <a:r>
                  <a:rPr lang="en-GB" sz="1107" dirty="0"/>
                  <a:t>Effector memory</a:t>
                </a:r>
                <a:endParaRPr lang="en-GB" sz="1107" baseline="30000" dirty="0"/>
              </a:p>
              <a:p>
                <a:pPr algn="l"/>
                <a:endParaRPr lang="en-GB" sz="1107" dirty="0"/>
              </a:p>
              <a:p>
                <a:pPr algn="l"/>
                <a:r>
                  <a:rPr lang="en-GB" sz="1107" dirty="0"/>
                  <a:t> </a:t>
                </a:r>
              </a:p>
            </p:txBody>
          </p:sp>
          <p:pic>
            <p:nvPicPr>
              <p:cNvPr id="23" name="Picture 22">
                <a:extLst>
                  <a:ext uri="{FF2B5EF4-FFF2-40B4-BE49-F238E27FC236}">
                    <a16:creationId xmlns:a16="http://schemas.microsoft.com/office/drawing/2014/main" id="{CFA2D618-6E14-634A-B9E9-9C63C80B43F6}"/>
                  </a:ext>
                </a:extLst>
              </p:cNvPr>
              <p:cNvPicPr>
                <a:picLocks noChangeAspect="1"/>
              </p:cNvPicPr>
              <p:nvPr/>
            </p:nvPicPr>
            <p:blipFill rotWithShape="1">
              <a:blip r:embed="rId9"/>
              <a:srcRect l="5350" r="72869" b="76726"/>
              <a:stretch/>
            </p:blipFill>
            <p:spPr>
              <a:xfrm>
                <a:off x="1782282" y="2836561"/>
                <a:ext cx="808962" cy="506721"/>
              </a:xfrm>
              <a:prstGeom prst="rect">
                <a:avLst/>
              </a:prstGeom>
            </p:spPr>
          </p:pic>
        </p:grpSp>
      </p:grpSp>
      <p:grpSp>
        <p:nvGrpSpPr>
          <p:cNvPr id="18" name="Group 17">
            <a:extLst>
              <a:ext uri="{FF2B5EF4-FFF2-40B4-BE49-F238E27FC236}">
                <a16:creationId xmlns:a16="http://schemas.microsoft.com/office/drawing/2014/main" id="{B31E85FA-D794-D54F-9FE2-6498513EBE1C}"/>
              </a:ext>
            </a:extLst>
          </p:cNvPr>
          <p:cNvGrpSpPr/>
          <p:nvPr/>
        </p:nvGrpSpPr>
        <p:grpSpPr>
          <a:xfrm>
            <a:off x="5070248" y="4005064"/>
            <a:ext cx="6976905" cy="2115275"/>
            <a:chOff x="3802685" y="3003798"/>
            <a:chExt cx="5232679" cy="1586456"/>
          </a:xfrm>
        </p:grpSpPr>
        <p:sp>
          <p:nvSpPr>
            <p:cNvPr id="28" name="Rectangle 27">
              <a:extLst>
                <a:ext uri="{FF2B5EF4-FFF2-40B4-BE49-F238E27FC236}">
                  <a16:creationId xmlns:a16="http://schemas.microsoft.com/office/drawing/2014/main" id="{247717E7-6782-284D-81D0-254F4084D1DD}"/>
                </a:ext>
              </a:extLst>
            </p:cNvPr>
            <p:cNvSpPr/>
            <p:nvPr/>
          </p:nvSpPr>
          <p:spPr bwMode="auto">
            <a:xfrm>
              <a:off x="3802685" y="3540662"/>
              <a:ext cx="5232677" cy="126000"/>
            </a:xfrm>
            <a:prstGeom prst="rect">
              <a:avLst/>
            </a:prstGeom>
            <a:noFill/>
            <a:ln w="12700" cap="flat" cmpd="sng" algn="ctr">
              <a:solidFill>
                <a:srgbClr val="00B050"/>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endParaRPr lang="en-GB" sz="3200">
                <a:latin typeface="Times" pitchFamily="-1" charset="0"/>
              </a:endParaRPr>
            </a:p>
          </p:txBody>
        </p:sp>
        <p:sp>
          <p:nvSpPr>
            <p:cNvPr id="29" name="Rectangle 28">
              <a:extLst>
                <a:ext uri="{FF2B5EF4-FFF2-40B4-BE49-F238E27FC236}">
                  <a16:creationId xmlns:a16="http://schemas.microsoft.com/office/drawing/2014/main" id="{01B769B7-D895-0341-B22E-CAA382178C64}"/>
                </a:ext>
              </a:extLst>
            </p:cNvPr>
            <p:cNvSpPr/>
            <p:nvPr/>
          </p:nvSpPr>
          <p:spPr bwMode="auto">
            <a:xfrm>
              <a:off x="3802686" y="3049601"/>
              <a:ext cx="5232677" cy="130524"/>
            </a:xfrm>
            <a:prstGeom prst="rect">
              <a:avLst/>
            </a:prstGeom>
            <a:noFill/>
            <a:ln w="12700" cap="flat" cmpd="sng" algn="ctr">
              <a:solidFill>
                <a:srgbClr val="00B050"/>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endParaRPr lang="en-GB" sz="3200">
                <a:latin typeface="Times" pitchFamily="-1" charset="0"/>
              </a:endParaRPr>
            </a:p>
          </p:txBody>
        </p:sp>
        <p:cxnSp>
          <p:nvCxnSpPr>
            <p:cNvPr id="30" name="Straight Arrow Connector 29">
              <a:extLst>
                <a:ext uri="{FF2B5EF4-FFF2-40B4-BE49-F238E27FC236}">
                  <a16:creationId xmlns:a16="http://schemas.microsoft.com/office/drawing/2014/main" id="{EDAC0024-C092-474F-A868-5549AD6E3BF9}"/>
                </a:ext>
              </a:extLst>
            </p:cNvPr>
            <p:cNvCxnSpPr>
              <a:cxnSpLocks/>
            </p:cNvCxnSpPr>
            <p:nvPr/>
          </p:nvCxnSpPr>
          <p:spPr bwMode="auto">
            <a:xfrm>
              <a:off x="9035363" y="3517459"/>
              <a:ext cx="0" cy="175495"/>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31" name="Straight Arrow Connector 30">
              <a:extLst>
                <a:ext uri="{FF2B5EF4-FFF2-40B4-BE49-F238E27FC236}">
                  <a16:creationId xmlns:a16="http://schemas.microsoft.com/office/drawing/2014/main" id="{58E85532-C458-F84C-8701-0E7CC3195F5D}"/>
                </a:ext>
              </a:extLst>
            </p:cNvPr>
            <p:cNvCxnSpPr>
              <a:cxnSpLocks/>
            </p:cNvCxnSpPr>
            <p:nvPr/>
          </p:nvCxnSpPr>
          <p:spPr bwMode="auto">
            <a:xfrm flipV="1">
              <a:off x="9035363" y="3003798"/>
              <a:ext cx="1" cy="176327"/>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32" name="Rectangle 31">
              <a:extLst>
                <a:ext uri="{FF2B5EF4-FFF2-40B4-BE49-F238E27FC236}">
                  <a16:creationId xmlns:a16="http://schemas.microsoft.com/office/drawing/2014/main" id="{33BC28C1-21FE-0F4C-90C3-8157EF74CCEA}"/>
                </a:ext>
              </a:extLst>
            </p:cNvPr>
            <p:cNvSpPr/>
            <p:nvPr/>
          </p:nvSpPr>
          <p:spPr bwMode="auto">
            <a:xfrm>
              <a:off x="3802686" y="4425443"/>
              <a:ext cx="5232676" cy="126000"/>
            </a:xfrm>
            <a:prstGeom prst="rect">
              <a:avLst/>
            </a:prstGeom>
            <a:noFill/>
            <a:ln w="12700" cap="flat" cmpd="sng" algn="ctr">
              <a:solidFill>
                <a:srgbClr val="00B050"/>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algn="ctr" defTabSz="1219170" eaLnBrk="0" fontAlgn="base" hangingPunct="0">
                <a:spcBef>
                  <a:spcPct val="0"/>
                </a:spcBef>
                <a:spcAft>
                  <a:spcPct val="0"/>
                </a:spcAft>
              </a:pPr>
              <a:endParaRPr lang="en-GB" sz="3200">
                <a:latin typeface="Times" pitchFamily="-1" charset="0"/>
              </a:endParaRPr>
            </a:p>
          </p:txBody>
        </p:sp>
        <p:cxnSp>
          <p:nvCxnSpPr>
            <p:cNvPr id="33" name="Straight Arrow Connector 32">
              <a:extLst>
                <a:ext uri="{FF2B5EF4-FFF2-40B4-BE49-F238E27FC236}">
                  <a16:creationId xmlns:a16="http://schemas.microsoft.com/office/drawing/2014/main" id="{6593E91E-1DA0-A545-B960-650488D1C8E8}"/>
                </a:ext>
              </a:extLst>
            </p:cNvPr>
            <p:cNvCxnSpPr>
              <a:cxnSpLocks/>
            </p:cNvCxnSpPr>
            <p:nvPr/>
          </p:nvCxnSpPr>
          <p:spPr bwMode="auto">
            <a:xfrm>
              <a:off x="9035362" y="4414759"/>
              <a:ext cx="0" cy="175495"/>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grpSp>
      <p:sp>
        <p:nvSpPr>
          <p:cNvPr id="34" name="TextBox 33">
            <a:extLst>
              <a:ext uri="{FF2B5EF4-FFF2-40B4-BE49-F238E27FC236}">
                <a16:creationId xmlns:a16="http://schemas.microsoft.com/office/drawing/2014/main" id="{721846F7-D513-FD41-9AD9-7C7C11665F86}"/>
              </a:ext>
            </a:extLst>
          </p:cNvPr>
          <p:cNvSpPr txBox="1"/>
          <p:nvPr/>
        </p:nvSpPr>
        <p:spPr>
          <a:xfrm>
            <a:off x="-33568" y="6527730"/>
            <a:ext cx="2557560" cy="369332"/>
          </a:xfrm>
          <a:prstGeom prst="rect">
            <a:avLst/>
          </a:prstGeom>
          <a:noFill/>
        </p:spPr>
        <p:txBody>
          <a:bodyPr wrap="none" rtlCol="0">
            <a:spAutoFit/>
          </a:bodyPr>
          <a:lstStyle/>
          <a:p>
            <a:r>
              <a:rPr lang="en-GB" dirty="0" err="1"/>
              <a:t>FlowSOM</a:t>
            </a:r>
            <a:r>
              <a:rPr lang="en-GB" dirty="0"/>
              <a:t> clustering k=15</a:t>
            </a:r>
          </a:p>
        </p:txBody>
      </p:sp>
      <p:pic>
        <p:nvPicPr>
          <p:cNvPr id="3" name="Picture 2">
            <a:extLst>
              <a:ext uri="{FF2B5EF4-FFF2-40B4-BE49-F238E27FC236}">
                <a16:creationId xmlns:a16="http://schemas.microsoft.com/office/drawing/2014/main" id="{6057B25B-1768-8041-9A1D-3547AB1B19B9}"/>
              </a:ext>
            </a:extLst>
          </p:cNvPr>
          <p:cNvPicPr>
            <a:picLocks noChangeAspect="1"/>
          </p:cNvPicPr>
          <p:nvPr/>
        </p:nvPicPr>
        <p:blipFill>
          <a:blip r:embed="rId10"/>
          <a:stretch>
            <a:fillRect/>
          </a:stretch>
        </p:blipFill>
        <p:spPr>
          <a:xfrm>
            <a:off x="9465350" y="1245733"/>
            <a:ext cx="2743200" cy="2260600"/>
          </a:xfrm>
          <a:prstGeom prst="rect">
            <a:avLst/>
          </a:prstGeom>
        </p:spPr>
      </p:pic>
      <p:grpSp>
        <p:nvGrpSpPr>
          <p:cNvPr id="37" name="Group 36">
            <a:extLst>
              <a:ext uri="{FF2B5EF4-FFF2-40B4-BE49-F238E27FC236}">
                <a16:creationId xmlns:a16="http://schemas.microsoft.com/office/drawing/2014/main" id="{CFD6178C-AE04-EC49-943F-2FA9EA6CFD42}"/>
              </a:ext>
            </a:extLst>
          </p:cNvPr>
          <p:cNvGrpSpPr/>
          <p:nvPr/>
        </p:nvGrpSpPr>
        <p:grpSpPr>
          <a:xfrm>
            <a:off x="10092392" y="2491434"/>
            <a:ext cx="300082" cy="420493"/>
            <a:chOff x="10588240" y="4825605"/>
            <a:chExt cx="300082" cy="420493"/>
          </a:xfrm>
        </p:grpSpPr>
        <p:cxnSp>
          <p:nvCxnSpPr>
            <p:cNvPr id="38" name="Straight Arrow Connector 37">
              <a:extLst>
                <a:ext uri="{FF2B5EF4-FFF2-40B4-BE49-F238E27FC236}">
                  <a16:creationId xmlns:a16="http://schemas.microsoft.com/office/drawing/2014/main" id="{20FCC052-A198-1B4D-8FC7-DCCB8B8B09DF}"/>
                </a:ext>
              </a:extLst>
            </p:cNvPr>
            <p:cNvCxnSpPr>
              <a:cxnSpLocks/>
            </p:cNvCxnSpPr>
            <p:nvPr/>
          </p:nvCxnSpPr>
          <p:spPr bwMode="auto">
            <a:xfrm flipH="1">
              <a:off x="10729814" y="5049150"/>
              <a:ext cx="4549" cy="19694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39" name="TextBox 38">
              <a:extLst>
                <a:ext uri="{FF2B5EF4-FFF2-40B4-BE49-F238E27FC236}">
                  <a16:creationId xmlns:a16="http://schemas.microsoft.com/office/drawing/2014/main" id="{0C905BC6-BF3E-D44E-A958-FA93613AC43F}"/>
                </a:ext>
              </a:extLst>
            </p:cNvPr>
            <p:cNvSpPr txBox="1"/>
            <p:nvPr/>
          </p:nvSpPr>
          <p:spPr>
            <a:xfrm>
              <a:off x="10588240" y="4825605"/>
              <a:ext cx="300082" cy="369332"/>
            </a:xfrm>
            <a:prstGeom prst="rect">
              <a:avLst/>
            </a:prstGeom>
            <a:noFill/>
          </p:spPr>
          <p:txBody>
            <a:bodyPr wrap="none" rtlCol="0">
              <a:spAutoFit/>
            </a:bodyPr>
            <a:lstStyle/>
            <a:p>
              <a:r>
                <a:rPr lang="en-GB" dirty="0"/>
                <a:t>*</a:t>
              </a:r>
            </a:p>
          </p:txBody>
        </p:sp>
      </p:grpSp>
      <p:grpSp>
        <p:nvGrpSpPr>
          <p:cNvPr id="40" name="Group 39">
            <a:extLst>
              <a:ext uri="{FF2B5EF4-FFF2-40B4-BE49-F238E27FC236}">
                <a16:creationId xmlns:a16="http://schemas.microsoft.com/office/drawing/2014/main" id="{C6813D68-F8BB-3F4E-9475-C939DF5232C2}"/>
              </a:ext>
            </a:extLst>
          </p:cNvPr>
          <p:cNvGrpSpPr/>
          <p:nvPr/>
        </p:nvGrpSpPr>
        <p:grpSpPr>
          <a:xfrm>
            <a:off x="10704942" y="1592531"/>
            <a:ext cx="453970" cy="420684"/>
            <a:chOff x="10502829" y="4825414"/>
            <a:chExt cx="453970" cy="420684"/>
          </a:xfrm>
        </p:grpSpPr>
        <p:cxnSp>
          <p:nvCxnSpPr>
            <p:cNvPr id="41" name="Straight Arrow Connector 40">
              <a:extLst>
                <a:ext uri="{FF2B5EF4-FFF2-40B4-BE49-F238E27FC236}">
                  <a16:creationId xmlns:a16="http://schemas.microsoft.com/office/drawing/2014/main" id="{E8CA8C55-FD7E-EC4A-97EE-5C320D554969}"/>
                </a:ext>
              </a:extLst>
            </p:cNvPr>
            <p:cNvCxnSpPr>
              <a:cxnSpLocks/>
            </p:cNvCxnSpPr>
            <p:nvPr/>
          </p:nvCxnSpPr>
          <p:spPr bwMode="auto">
            <a:xfrm flipH="1">
              <a:off x="10729814" y="5049150"/>
              <a:ext cx="4549" cy="19694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44" name="TextBox 43">
              <a:extLst>
                <a:ext uri="{FF2B5EF4-FFF2-40B4-BE49-F238E27FC236}">
                  <a16:creationId xmlns:a16="http://schemas.microsoft.com/office/drawing/2014/main" id="{3DEA42C7-4F81-E649-8808-0F7FA85AA6E9}"/>
                </a:ext>
              </a:extLst>
            </p:cNvPr>
            <p:cNvSpPr txBox="1"/>
            <p:nvPr/>
          </p:nvSpPr>
          <p:spPr>
            <a:xfrm>
              <a:off x="10502829" y="4825414"/>
              <a:ext cx="453970" cy="307777"/>
            </a:xfrm>
            <a:prstGeom prst="rect">
              <a:avLst/>
            </a:prstGeom>
            <a:noFill/>
          </p:spPr>
          <p:txBody>
            <a:bodyPr wrap="none" rtlCol="0">
              <a:spAutoFit/>
            </a:bodyPr>
            <a:lstStyle/>
            <a:p>
              <a:r>
                <a:rPr lang="en-GB" sz="1400" dirty="0"/>
                <a:t>***</a:t>
              </a:r>
            </a:p>
          </p:txBody>
        </p:sp>
      </p:grpSp>
      <p:grpSp>
        <p:nvGrpSpPr>
          <p:cNvPr id="45" name="Group 44">
            <a:extLst>
              <a:ext uri="{FF2B5EF4-FFF2-40B4-BE49-F238E27FC236}">
                <a16:creationId xmlns:a16="http://schemas.microsoft.com/office/drawing/2014/main" id="{4F7A7594-3FD3-8D47-A413-2315FC9B0827}"/>
              </a:ext>
            </a:extLst>
          </p:cNvPr>
          <p:cNvGrpSpPr/>
          <p:nvPr/>
        </p:nvGrpSpPr>
        <p:grpSpPr>
          <a:xfrm>
            <a:off x="11422472" y="1486861"/>
            <a:ext cx="300082" cy="420493"/>
            <a:chOff x="10588240" y="4825605"/>
            <a:chExt cx="300082" cy="420493"/>
          </a:xfrm>
        </p:grpSpPr>
        <p:cxnSp>
          <p:nvCxnSpPr>
            <p:cNvPr id="46" name="Straight Arrow Connector 45">
              <a:extLst>
                <a:ext uri="{FF2B5EF4-FFF2-40B4-BE49-F238E27FC236}">
                  <a16:creationId xmlns:a16="http://schemas.microsoft.com/office/drawing/2014/main" id="{C4E1DEC5-3CD2-6648-851A-1538D3CDB368}"/>
                </a:ext>
              </a:extLst>
            </p:cNvPr>
            <p:cNvCxnSpPr>
              <a:cxnSpLocks/>
            </p:cNvCxnSpPr>
            <p:nvPr/>
          </p:nvCxnSpPr>
          <p:spPr bwMode="auto">
            <a:xfrm flipH="1">
              <a:off x="10729814" y="5049150"/>
              <a:ext cx="4549" cy="19694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48" name="TextBox 47">
              <a:extLst>
                <a:ext uri="{FF2B5EF4-FFF2-40B4-BE49-F238E27FC236}">
                  <a16:creationId xmlns:a16="http://schemas.microsoft.com/office/drawing/2014/main" id="{4AD7B1BA-3E13-7C4E-B90E-B7B74882B7D2}"/>
                </a:ext>
              </a:extLst>
            </p:cNvPr>
            <p:cNvSpPr txBox="1"/>
            <p:nvPr/>
          </p:nvSpPr>
          <p:spPr>
            <a:xfrm>
              <a:off x="10588240" y="4825605"/>
              <a:ext cx="300082" cy="369332"/>
            </a:xfrm>
            <a:prstGeom prst="rect">
              <a:avLst/>
            </a:prstGeom>
            <a:noFill/>
          </p:spPr>
          <p:txBody>
            <a:bodyPr wrap="none" rtlCol="0">
              <a:spAutoFit/>
            </a:bodyPr>
            <a:lstStyle/>
            <a:p>
              <a:r>
                <a:rPr lang="en-GB" dirty="0"/>
                <a:t>*</a:t>
              </a:r>
            </a:p>
          </p:txBody>
        </p:sp>
      </p:grpSp>
    </p:spTree>
    <p:extLst>
      <p:ext uri="{BB962C8B-B14F-4D97-AF65-F5344CB8AC3E}">
        <p14:creationId xmlns:p14="http://schemas.microsoft.com/office/powerpoint/2010/main" val="9013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BCCA14B-1F24-8D4A-B85A-C99214FB26BC}"/>
              </a:ext>
            </a:extLst>
          </p:cNvPr>
          <p:cNvSpPr>
            <a:spLocks noGrp="1"/>
          </p:cNvSpPr>
          <p:nvPr>
            <p:ph type="title"/>
          </p:nvPr>
        </p:nvSpPr>
        <p:spPr>
          <a:xfrm>
            <a:off x="479685" y="131187"/>
            <a:ext cx="11712315" cy="1325563"/>
          </a:xfrm>
        </p:spPr>
        <p:txBody>
          <a:bodyPr>
            <a:normAutofit/>
          </a:bodyPr>
          <a:lstStyle/>
          <a:p>
            <a:r>
              <a:rPr lang="en-GB" dirty="0" err="1"/>
              <a:t>CyTOF</a:t>
            </a:r>
            <a:r>
              <a:rPr lang="en-GB" dirty="0"/>
              <a:t> analysis indicates </a:t>
            </a:r>
            <a:r>
              <a:rPr lang="en-GB" i="1" dirty="0" err="1"/>
              <a:t>Pepd</a:t>
            </a:r>
            <a:r>
              <a:rPr lang="en-GB" i="1" baseline="30000" dirty="0"/>
              <a:t>-/-</a:t>
            </a:r>
            <a:r>
              <a:rPr lang="en-GB" i="1" dirty="0"/>
              <a:t> </a:t>
            </a:r>
            <a:r>
              <a:rPr lang="en-GB" dirty="0"/>
              <a:t>CD4 and</a:t>
            </a:r>
            <a:r>
              <a:rPr lang="en-GB" i="1" dirty="0"/>
              <a:t> </a:t>
            </a:r>
            <a:r>
              <a:rPr lang="en-GB" dirty="0"/>
              <a:t>CD8 T cells have an altered surface phenotype</a:t>
            </a:r>
          </a:p>
        </p:txBody>
      </p:sp>
      <p:grpSp>
        <p:nvGrpSpPr>
          <p:cNvPr id="66" name="Group 65">
            <a:extLst>
              <a:ext uri="{FF2B5EF4-FFF2-40B4-BE49-F238E27FC236}">
                <a16:creationId xmlns:a16="http://schemas.microsoft.com/office/drawing/2014/main" id="{7D73815F-E94B-A849-9FFB-571910E7334F}"/>
              </a:ext>
            </a:extLst>
          </p:cNvPr>
          <p:cNvGrpSpPr/>
          <p:nvPr/>
        </p:nvGrpSpPr>
        <p:grpSpPr>
          <a:xfrm>
            <a:off x="-543" y="4297750"/>
            <a:ext cx="11303077" cy="2047329"/>
            <a:chOff x="3980080" y="1076314"/>
            <a:chExt cx="8661766" cy="1568909"/>
          </a:xfrm>
        </p:grpSpPr>
        <p:grpSp>
          <p:nvGrpSpPr>
            <p:cNvPr id="3" name="Group 2">
              <a:extLst>
                <a:ext uri="{FF2B5EF4-FFF2-40B4-BE49-F238E27FC236}">
                  <a16:creationId xmlns:a16="http://schemas.microsoft.com/office/drawing/2014/main" id="{563D0E25-5662-764B-9901-2BA605379246}"/>
                </a:ext>
              </a:extLst>
            </p:cNvPr>
            <p:cNvGrpSpPr/>
            <p:nvPr/>
          </p:nvGrpSpPr>
          <p:grpSpPr>
            <a:xfrm>
              <a:off x="7328175" y="1127286"/>
              <a:ext cx="1694824" cy="1464595"/>
              <a:chOff x="3561451" y="779606"/>
              <a:chExt cx="1955292" cy="1689680"/>
            </a:xfrm>
          </p:grpSpPr>
          <p:pic>
            <p:nvPicPr>
              <p:cNvPr id="25" name="Picture 24">
                <a:extLst>
                  <a:ext uri="{FF2B5EF4-FFF2-40B4-BE49-F238E27FC236}">
                    <a16:creationId xmlns:a16="http://schemas.microsoft.com/office/drawing/2014/main" id="{18E3200D-AF8B-4541-8119-9DC2B8C860BE}"/>
                  </a:ext>
                </a:extLst>
              </p:cNvPr>
              <p:cNvPicPr>
                <a:picLocks noChangeAspect="1"/>
              </p:cNvPicPr>
              <p:nvPr/>
            </p:nvPicPr>
            <p:blipFill rotWithShape="1">
              <a:blip r:embed="rId3"/>
              <a:srcRect t="6021"/>
              <a:stretch/>
            </p:blipFill>
            <p:spPr>
              <a:xfrm>
                <a:off x="3864096" y="779606"/>
                <a:ext cx="1652647" cy="1689680"/>
              </a:xfrm>
              <a:prstGeom prst="rect">
                <a:avLst/>
              </a:prstGeom>
            </p:spPr>
          </p:pic>
          <p:sp>
            <p:nvSpPr>
              <p:cNvPr id="2" name="TextBox 1">
                <a:extLst>
                  <a:ext uri="{FF2B5EF4-FFF2-40B4-BE49-F238E27FC236}">
                    <a16:creationId xmlns:a16="http://schemas.microsoft.com/office/drawing/2014/main" id="{AD09D11A-ED6D-604A-8B90-BF91FF7212D5}"/>
                  </a:ext>
                </a:extLst>
              </p:cNvPr>
              <p:cNvSpPr txBox="1"/>
              <p:nvPr/>
            </p:nvSpPr>
            <p:spPr>
              <a:xfrm>
                <a:off x="3561451" y="792634"/>
                <a:ext cx="821059" cy="299313"/>
              </a:xfrm>
              <a:prstGeom prst="rect">
                <a:avLst/>
              </a:prstGeom>
              <a:noFill/>
            </p:spPr>
            <p:txBody>
              <a:bodyPr wrap="square" rtlCol="0">
                <a:spAutoFit/>
              </a:bodyPr>
              <a:lstStyle/>
              <a:p>
                <a:r>
                  <a:rPr lang="en-GB" sz="1600" dirty="0"/>
                  <a:t>CD62L</a:t>
                </a:r>
              </a:p>
            </p:txBody>
          </p:sp>
        </p:grpSp>
        <p:grpSp>
          <p:nvGrpSpPr>
            <p:cNvPr id="6" name="Group 5">
              <a:extLst>
                <a:ext uri="{FF2B5EF4-FFF2-40B4-BE49-F238E27FC236}">
                  <a16:creationId xmlns:a16="http://schemas.microsoft.com/office/drawing/2014/main" id="{A7FA5001-39FB-9F4D-8BC0-7506C61E2643}"/>
                </a:ext>
              </a:extLst>
            </p:cNvPr>
            <p:cNvGrpSpPr/>
            <p:nvPr/>
          </p:nvGrpSpPr>
          <p:grpSpPr>
            <a:xfrm>
              <a:off x="8975211" y="1076314"/>
              <a:ext cx="1759492" cy="1487839"/>
              <a:chOff x="8943880" y="713774"/>
              <a:chExt cx="2029897" cy="1716496"/>
            </a:xfrm>
          </p:grpSpPr>
          <p:pic>
            <p:nvPicPr>
              <p:cNvPr id="35" name="Picture 34">
                <a:extLst>
                  <a:ext uri="{FF2B5EF4-FFF2-40B4-BE49-F238E27FC236}">
                    <a16:creationId xmlns:a16="http://schemas.microsoft.com/office/drawing/2014/main" id="{6D029B5B-DC0E-4A40-BBDA-CA913F3AE135}"/>
                  </a:ext>
                </a:extLst>
              </p:cNvPr>
              <p:cNvPicPr>
                <a:picLocks noChangeAspect="1"/>
              </p:cNvPicPr>
              <p:nvPr/>
            </p:nvPicPr>
            <p:blipFill rotWithShape="1">
              <a:blip r:embed="rId4"/>
              <a:srcRect t="7289"/>
              <a:stretch/>
            </p:blipFill>
            <p:spPr>
              <a:xfrm>
                <a:off x="9286626" y="713774"/>
                <a:ext cx="1687151" cy="1716496"/>
              </a:xfrm>
              <a:prstGeom prst="rect">
                <a:avLst/>
              </a:prstGeom>
            </p:spPr>
          </p:pic>
          <p:sp>
            <p:nvSpPr>
              <p:cNvPr id="52" name="TextBox 51">
                <a:extLst>
                  <a:ext uri="{FF2B5EF4-FFF2-40B4-BE49-F238E27FC236}">
                    <a16:creationId xmlns:a16="http://schemas.microsoft.com/office/drawing/2014/main" id="{57F19762-7078-CD4A-9ABC-731550F7A927}"/>
                  </a:ext>
                </a:extLst>
              </p:cNvPr>
              <p:cNvSpPr txBox="1"/>
              <p:nvPr/>
            </p:nvSpPr>
            <p:spPr>
              <a:xfrm>
                <a:off x="8943880" y="774363"/>
                <a:ext cx="707245" cy="299312"/>
              </a:xfrm>
              <a:prstGeom prst="rect">
                <a:avLst/>
              </a:prstGeom>
              <a:noFill/>
            </p:spPr>
            <p:txBody>
              <a:bodyPr wrap="square" rtlCol="0">
                <a:spAutoFit/>
              </a:bodyPr>
              <a:lstStyle/>
              <a:p>
                <a:r>
                  <a:rPr lang="en-GB" sz="1600" dirty="0"/>
                  <a:t>CD44</a:t>
                </a:r>
              </a:p>
            </p:txBody>
          </p:sp>
        </p:grpSp>
        <p:grpSp>
          <p:nvGrpSpPr>
            <p:cNvPr id="7" name="Group 6">
              <a:extLst>
                <a:ext uri="{FF2B5EF4-FFF2-40B4-BE49-F238E27FC236}">
                  <a16:creationId xmlns:a16="http://schemas.microsoft.com/office/drawing/2014/main" id="{78BBA9CA-9465-0441-83FC-4C864FA1373B}"/>
                </a:ext>
              </a:extLst>
            </p:cNvPr>
            <p:cNvGrpSpPr/>
            <p:nvPr/>
          </p:nvGrpSpPr>
          <p:grpSpPr>
            <a:xfrm>
              <a:off x="10940721" y="1099009"/>
              <a:ext cx="1701125" cy="1482115"/>
              <a:chOff x="11116124" y="766561"/>
              <a:chExt cx="1962561" cy="1709892"/>
            </a:xfrm>
          </p:grpSpPr>
          <p:pic>
            <p:nvPicPr>
              <p:cNvPr id="48" name="Picture 47">
                <a:extLst>
                  <a:ext uri="{FF2B5EF4-FFF2-40B4-BE49-F238E27FC236}">
                    <a16:creationId xmlns:a16="http://schemas.microsoft.com/office/drawing/2014/main" id="{05395D21-6D0B-7846-9FA2-3685764FC92D}"/>
                  </a:ext>
                </a:extLst>
              </p:cNvPr>
              <p:cNvPicPr>
                <a:picLocks noChangeAspect="1"/>
              </p:cNvPicPr>
              <p:nvPr/>
            </p:nvPicPr>
            <p:blipFill rotWithShape="1">
              <a:blip r:embed="rId5"/>
              <a:srcRect t="8462"/>
              <a:stretch/>
            </p:blipFill>
            <p:spPr>
              <a:xfrm>
                <a:off x="11407014" y="766561"/>
                <a:ext cx="1671671" cy="1709892"/>
              </a:xfrm>
              <a:prstGeom prst="rect">
                <a:avLst/>
              </a:prstGeom>
            </p:spPr>
          </p:pic>
          <p:sp>
            <p:nvSpPr>
              <p:cNvPr id="53" name="TextBox 52">
                <a:extLst>
                  <a:ext uri="{FF2B5EF4-FFF2-40B4-BE49-F238E27FC236}">
                    <a16:creationId xmlns:a16="http://schemas.microsoft.com/office/drawing/2014/main" id="{F3606E7E-781B-1146-AB9F-BDC24027EA00}"/>
                  </a:ext>
                </a:extLst>
              </p:cNvPr>
              <p:cNvSpPr txBox="1"/>
              <p:nvPr/>
            </p:nvSpPr>
            <p:spPr>
              <a:xfrm>
                <a:off x="11116124" y="769087"/>
                <a:ext cx="707245" cy="299313"/>
              </a:xfrm>
              <a:prstGeom prst="rect">
                <a:avLst/>
              </a:prstGeom>
              <a:noFill/>
            </p:spPr>
            <p:txBody>
              <a:bodyPr wrap="square" rtlCol="0">
                <a:spAutoFit/>
              </a:bodyPr>
              <a:lstStyle/>
              <a:p>
                <a:r>
                  <a:rPr lang="en-GB" sz="1600" dirty="0"/>
                  <a:t>CD27</a:t>
                </a:r>
              </a:p>
            </p:txBody>
          </p:sp>
        </p:grpSp>
        <p:grpSp>
          <p:nvGrpSpPr>
            <p:cNvPr id="4" name="Group 3">
              <a:extLst>
                <a:ext uri="{FF2B5EF4-FFF2-40B4-BE49-F238E27FC236}">
                  <a16:creationId xmlns:a16="http://schemas.microsoft.com/office/drawing/2014/main" id="{D4118198-9420-CD49-8FDF-CCA1A68401D1}"/>
                </a:ext>
              </a:extLst>
            </p:cNvPr>
            <p:cNvGrpSpPr/>
            <p:nvPr/>
          </p:nvGrpSpPr>
          <p:grpSpPr>
            <a:xfrm>
              <a:off x="3980080" y="1128832"/>
              <a:ext cx="1754925" cy="1516391"/>
              <a:chOff x="1474263" y="2988871"/>
              <a:chExt cx="2024630" cy="1749436"/>
            </a:xfrm>
          </p:grpSpPr>
          <p:pic>
            <p:nvPicPr>
              <p:cNvPr id="26" name="Picture 25">
                <a:extLst>
                  <a:ext uri="{FF2B5EF4-FFF2-40B4-BE49-F238E27FC236}">
                    <a16:creationId xmlns:a16="http://schemas.microsoft.com/office/drawing/2014/main" id="{30E1E7C2-CCFA-A14A-B3C4-9A8EE3D39A8E}"/>
                  </a:ext>
                </a:extLst>
              </p:cNvPr>
              <p:cNvPicPr>
                <a:picLocks noChangeAspect="1"/>
              </p:cNvPicPr>
              <p:nvPr/>
            </p:nvPicPr>
            <p:blipFill rotWithShape="1">
              <a:blip r:embed="rId6"/>
              <a:srcRect t="7050"/>
              <a:stretch/>
            </p:blipFill>
            <p:spPr>
              <a:xfrm>
                <a:off x="1848004" y="3040441"/>
                <a:ext cx="1650889" cy="1697866"/>
              </a:xfrm>
              <a:prstGeom prst="rect">
                <a:avLst/>
              </a:prstGeom>
            </p:spPr>
          </p:pic>
          <p:sp>
            <p:nvSpPr>
              <p:cNvPr id="50" name="TextBox 49">
                <a:extLst>
                  <a:ext uri="{FF2B5EF4-FFF2-40B4-BE49-F238E27FC236}">
                    <a16:creationId xmlns:a16="http://schemas.microsoft.com/office/drawing/2014/main" id="{4B100F50-DCAD-3C45-A1DB-F0D2EB94984A}"/>
                  </a:ext>
                </a:extLst>
              </p:cNvPr>
              <p:cNvSpPr txBox="1"/>
              <p:nvPr/>
            </p:nvSpPr>
            <p:spPr>
              <a:xfrm>
                <a:off x="1474263" y="2988871"/>
                <a:ext cx="654732" cy="299313"/>
              </a:xfrm>
              <a:prstGeom prst="rect">
                <a:avLst/>
              </a:prstGeom>
              <a:noFill/>
            </p:spPr>
            <p:txBody>
              <a:bodyPr wrap="square" rtlCol="0">
                <a:spAutoFit/>
              </a:bodyPr>
              <a:lstStyle/>
              <a:p>
                <a:r>
                  <a:rPr lang="en-GB" sz="1600" dirty="0"/>
                  <a:t>Ly6C</a:t>
                </a:r>
              </a:p>
            </p:txBody>
          </p:sp>
        </p:grpSp>
        <p:grpSp>
          <p:nvGrpSpPr>
            <p:cNvPr id="5" name="Group 4">
              <a:extLst>
                <a:ext uri="{FF2B5EF4-FFF2-40B4-BE49-F238E27FC236}">
                  <a16:creationId xmlns:a16="http://schemas.microsoft.com/office/drawing/2014/main" id="{D0D09788-5CA8-5248-BF59-9FC533CFFF1F}"/>
                </a:ext>
              </a:extLst>
            </p:cNvPr>
            <p:cNvGrpSpPr/>
            <p:nvPr/>
          </p:nvGrpSpPr>
          <p:grpSpPr>
            <a:xfrm>
              <a:off x="5655684" y="1138579"/>
              <a:ext cx="1734939" cy="1475651"/>
              <a:chOff x="3289947" y="3035873"/>
              <a:chExt cx="2001570" cy="1702434"/>
            </a:xfrm>
          </p:grpSpPr>
          <p:pic>
            <p:nvPicPr>
              <p:cNvPr id="34" name="Picture 33">
                <a:extLst>
                  <a:ext uri="{FF2B5EF4-FFF2-40B4-BE49-F238E27FC236}">
                    <a16:creationId xmlns:a16="http://schemas.microsoft.com/office/drawing/2014/main" id="{9A775B62-990D-714F-9CCD-9784282DEAB4}"/>
                  </a:ext>
                </a:extLst>
              </p:cNvPr>
              <p:cNvPicPr>
                <a:picLocks noChangeAspect="1"/>
              </p:cNvPicPr>
              <p:nvPr/>
            </p:nvPicPr>
            <p:blipFill rotWithShape="1">
              <a:blip r:embed="rId7"/>
              <a:srcRect t="7907"/>
              <a:stretch/>
            </p:blipFill>
            <p:spPr>
              <a:xfrm>
                <a:off x="3588025" y="3035873"/>
                <a:ext cx="1703492" cy="1702434"/>
              </a:xfrm>
              <a:prstGeom prst="rect">
                <a:avLst/>
              </a:prstGeom>
            </p:spPr>
          </p:pic>
          <p:sp>
            <p:nvSpPr>
              <p:cNvPr id="51" name="TextBox 50">
                <a:extLst>
                  <a:ext uri="{FF2B5EF4-FFF2-40B4-BE49-F238E27FC236}">
                    <a16:creationId xmlns:a16="http://schemas.microsoft.com/office/drawing/2014/main" id="{1C2C3C03-2396-1B44-B798-5AD762F828FE}"/>
                  </a:ext>
                </a:extLst>
              </p:cNvPr>
              <p:cNvSpPr txBox="1"/>
              <p:nvPr/>
            </p:nvSpPr>
            <p:spPr>
              <a:xfrm>
                <a:off x="3289947" y="3035873"/>
                <a:ext cx="651140" cy="299312"/>
              </a:xfrm>
              <a:prstGeom prst="rect">
                <a:avLst/>
              </a:prstGeom>
              <a:noFill/>
            </p:spPr>
            <p:txBody>
              <a:bodyPr wrap="square" rtlCol="0">
                <a:spAutoFit/>
              </a:bodyPr>
              <a:lstStyle/>
              <a:p>
                <a:r>
                  <a:rPr lang="en-GB" sz="1600" dirty="0"/>
                  <a:t>PD-1</a:t>
                </a:r>
              </a:p>
            </p:txBody>
          </p:sp>
        </p:grpSp>
      </p:grpSp>
      <p:pic>
        <p:nvPicPr>
          <p:cNvPr id="9" name="Picture 8">
            <a:extLst>
              <a:ext uri="{FF2B5EF4-FFF2-40B4-BE49-F238E27FC236}">
                <a16:creationId xmlns:a16="http://schemas.microsoft.com/office/drawing/2014/main" id="{CB6A03A4-49DE-4D4B-8E10-387F3AB7BD9F}"/>
              </a:ext>
            </a:extLst>
          </p:cNvPr>
          <p:cNvPicPr>
            <a:picLocks noChangeAspect="1"/>
          </p:cNvPicPr>
          <p:nvPr/>
        </p:nvPicPr>
        <p:blipFill>
          <a:blip r:embed="rId8"/>
          <a:stretch>
            <a:fillRect/>
          </a:stretch>
        </p:blipFill>
        <p:spPr>
          <a:xfrm>
            <a:off x="151496" y="3494572"/>
            <a:ext cx="2155545" cy="858033"/>
          </a:xfrm>
          <a:prstGeom prst="rect">
            <a:avLst/>
          </a:prstGeom>
        </p:spPr>
      </p:pic>
      <p:pic>
        <p:nvPicPr>
          <p:cNvPr id="10" name="Picture 9">
            <a:extLst>
              <a:ext uri="{FF2B5EF4-FFF2-40B4-BE49-F238E27FC236}">
                <a16:creationId xmlns:a16="http://schemas.microsoft.com/office/drawing/2014/main" id="{DE84F518-9766-6B4D-A9CF-AB1438F7C5AE}"/>
              </a:ext>
            </a:extLst>
          </p:cNvPr>
          <p:cNvPicPr>
            <a:picLocks noChangeAspect="1"/>
          </p:cNvPicPr>
          <p:nvPr/>
        </p:nvPicPr>
        <p:blipFill>
          <a:blip r:embed="rId9"/>
          <a:stretch>
            <a:fillRect/>
          </a:stretch>
        </p:blipFill>
        <p:spPr>
          <a:xfrm>
            <a:off x="2437362" y="3479567"/>
            <a:ext cx="2275975" cy="888715"/>
          </a:xfrm>
          <a:prstGeom prst="rect">
            <a:avLst/>
          </a:prstGeom>
        </p:spPr>
      </p:pic>
      <p:pic>
        <p:nvPicPr>
          <p:cNvPr id="11" name="Picture 10">
            <a:extLst>
              <a:ext uri="{FF2B5EF4-FFF2-40B4-BE49-F238E27FC236}">
                <a16:creationId xmlns:a16="http://schemas.microsoft.com/office/drawing/2014/main" id="{A05A8CB6-579A-A544-A5CB-1D460B3175FE}"/>
              </a:ext>
            </a:extLst>
          </p:cNvPr>
          <p:cNvPicPr>
            <a:picLocks noChangeAspect="1"/>
          </p:cNvPicPr>
          <p:nvPr/>
        </p:nvPicPr>
        <p:blipFill>
          <a:blip r:embed="rId10"/>
          <a:stretch>
            <a:fillRect/>
          </a:stretch>
        </p:blipFill>
        <p:spPr>
          <a:xfrm>
            <a:off x="4762525" y="3471306"/>
            <a:ext cx="2273680" cy="897159"/>
          </a:xfrm>
          <a:prstGeom prst="rect">
            <a:avLst/>
          </a:prstGeom>
        </p:spPr>
      </p:pic>
      <p:pic>
        <p:nvPicPr>
          <p:cNvPr id="12" name="Picture 11">
            <a:extLst>
              <a:ext uri="{FF2B5EF4-FFF2-40B4-BE49-F238E27FC236}">
                <a16:creationId xmlns:a16="http://schemas.microsoft.com/office/drawing/2014/main" id="{CFDEB396-CB60-1549-9B88-1AB1067826BA}"/>
              </a:ext>
            </a:extLst>
          </p:cNvPr>
          <p:cNvPicPr>
            <a:picLocks noChangeAspect="1"/>
          </p:cNvPicPr>
          <p:nvPr/>
        </p:nvPicPr>
        <p:blipFill>
          <a:blip r:embed="rId11"/>
          <a:stretch>
            <a:fillRect/>
          </a:stretch>
        </p:blipFill>
        <p:spPr>
          <a:xfrm>
            <a:off x="7128791" y="3466428"/>
            <a:ext cx="2261280" cy="886177"/>
          </a:xfrm>
          <a:prstGeom prst="rect">
            <a:avLst/>
          </a:prstGeom>
        </p:spPr>
      </p:pic>
      <p:pic>
        <p:nvPicPr>
          <p:cNvPr id="13" name="Picture 12">
            <a:extLst>
              <a:ext uri="{FF2B5EF4-FFF2-40B4-BE49-F238E27FC236}">
                <a16:creationId xmlns:a16="http://schemas.microsoft.com/office/drawing/2014/main" id="{A1112631-6DE6-8D4E-A40B-D157A78C3937}"/>
              </a:ext>
            </a:extLst>
          </p:cNvPr>
          <p:cNvPicPr>
            <a:picLocks noChangeAspect="1"/>
          </p:cNvPicPr>
          <p:nvPr/>
        </p:nvPicPr>
        <p:blipFill>
          <a:blip r:embed="rId12"/>
          <a:stretch>
            <a:fillRect/>
          </a:stretch>
        </p:blipFill>
        <p:spPr>
          <a:xfrm>
            <a:off x="9505307" y="3472136"/>
            <a:ext cx="2177275" cy="948640"/>
          </a:xfrm>
          <a:prstGeom prst="rect">
            <a:avLst/>
          </a:prstGeom>
        </p:spPr>
      </p:pic>
      <p:pic>
        <p:nvPicPr>
          <p:cNvPr id="8" name="Picture 7">
            <a:extLst>
              <a:ext uri="{FF2B5EF4-FFF2-40B4-BE49-F238E27FC236}">
                <a16:creationId xmlns:a16="http://schemas.microsoft.com/office/drawing/2014/main" id="{027305E1-319A-F94F-A2BF-0CA06511125B}"/>
              </a:ext>
            </a:extLst>
          </p:cNvPr>
          <p:cNvPicPr>
            <a:picLocks noChangeAspect="1"/>
          </p:cNvPicPr>
          <p:nvPr/>
        </p:nvPicPr>
        <p:blipFill rotWithShape="1">
          <a:blip r:embed="rId13"/>
          <a:srcRect t="6660"/>
          <a:stretch/>
        </p:blipFill>
        <p:spPr>
          <a:xfrm>
            <a:off x="332234" y="1450762"/>
            <a:ext cx="2258845" cy="2048681"/>
          </a:xfrm>
          <a:prstGeom prst="rect">
            <a:avLst/>
          </a:prstGeom>
        </p:spPr>
      </p:pic>
      <p:sp>
        <p:nvSpPr>
          <p:cNvPr id="30" name="TextBox 29">
            <a:extLst>
              <a:ext uri="{FF2B5EF4-FFF2-40B4-BE49-F238E27FC236}">
                <a16:creationId xmlns:a16="http://schemas.microsoft.com/office/drawing/2014/main" id="{4A7057B8-B879-2D4E-9189-90A3D842F80A}"/>
              </a:ext>
            </a:extLst>
          </p:cNvPr>
          <p:cNvSpPr txBox="1"/>
          <p:nvPr/>
        </p:nvSpPr>
        <p:spPr>
          <a:xfrm>
            <a:off x="-20563" y="1444589"/>
            <a:ext cx="928707" cy="338554"/>
          </a:xfrm>
          <a:prstGeom prst="rect">
            <a:avLst/>
          </a:prstGeom>
          <a:noFill/>
        </p:spPr>
        <p:txBody>
          <a:bodyPr wrap="square" rtlCol="0">
            <a:spAutoFit/>
          </a:bodyPr>
          <a:lstStyle/>
          <a:p>
            <a:r>
              <a:rPr lang="en-GB" sz="1600" dirty="0"/>
              <a:t>CD62L</a:t>
            </a:r>
          </a:p>
        </p:txBody>
      </p:sp>
      <p:pic>
        <p:nvPicPr>
          <p:cNvPr id="14" name="Picture 13">
            <a:extLst>
              <a:ext uri="{FF2B5EF4-FFF2-40B4-BE49-F238E27FC236}">
                <a16:creationId xmlns:a16="http://schemas.microsoft.com/office/drawing/2014/main" id="{F0D6ABDF-BA3D-CB40-ACD8-D2236B4A4672}"/>
              </a:ext>
            </a:extLst>
          </p:cNvPr>
          <p:cNvPicPr>
            <a:picLocks noChangeAspect="1"/>
          </p:cNvPicPr>
          <p:nvPr/>
        </p:nvPicPr>
        <p:blipFill>
          <a:blip r:embed="rId14"/>
          <a:stretch>
            <a:fillRect/>
          </a:stretch>
        </p:blipFill>
        <p:spPr>
          <a:xfrm>
            <a:off x="2683665" y="1465001"/>
            <a:ext cx="1963625" cy="2037724"/>
          </a:xfrm>
          <a:prstGeom prst="rect">
            <a:avLst/>
          </a:prstGeom>
        </p:spPr>
      </p:pic>
      <p:sp>
        <p:nvSpPr>
          <p:cNvPr id="33" name="TextBox 32">
            <a:extLst>
              <a:ext uri="{FF2B5EF4-FFF2-40B4-BE49-F238E27FC236}">
                <a16:creationId xmlns:a16="http://schemas.microsoft.com/office/drawing/2014/main" id="{AE824ACC-F030-B54A-A521-02B911B5C6BE}"/>
              </a:ext>
            </a:extLst>
          </p:cNvPr>
          <p:cNvSpPr txBox="1"/>
          <p:nvPr/>
        </p:nvSpPr>
        <p:spPr>
          <a:xfrm>
            <a:off x="2437362" y="1469535"/>
            <a:ext cx="799969" cy="338554"/>
          </a:xfrm>
          <a:prstGeom prst="rect">
            <a:avLst/>
          </a:prstGeom>
          <a:noFill/>
        </p:spPr>
        <p:txBody>
          <a:bodyPr wrap="square" rtlCol="0">
            <a:spAutoFit/>
          </a:bodyPr>
          <a:lstStyle/>
          <a:p>
            <a:r>
              <a:rPr lang="en-GB" sz="1600" dirty="0"/>
              <a:t>CD44</a:t>
            </a:r>
          </a:p>
        </p:txBody>
      </p:sp>
      <p:pic>
        <p:nvPicPr>
          <p:cNvPr id="15" name="Picture 14">
            <a:extLst>
              <a:ext uri="{FF2B5EF4-FFF2-40B4-BE49-F238E27FC236}">
                <a16:creationId xmlns:a16="http://schemas.microsoft.com/office/drawing/2014/main" id="{5A111871-FDF4-784B-B313-6430FD43BA3C}"/>
              </a:ext>
            </a:extLst>
          </p:cNvPr>
          <p:cNvPicPr>
            <a:picLocks noChangeAspect="1"/>
          </p:cNvPicPr>
          <p:nvPr/>
        </p:nvPicPr>
        <p:blipFill>
          <a:blip r:embed="rId15"/>
          <a:stretch>
            <a:fillRect/>
          </a:stretch>
        </p:blipFill>
        <p:spPr>
          <a:xfrm>
            <a:off x="9479611" y="762000"/>
            <a:ext cx="2588167" cy="2580347"/>
          </a:xfrm>
          <a:prstGeom prst="rect">
            <a:avLst/>
          </a:prstGeom>
        </p:spPr>
      </p:pic>
      <p:sp>
        <p:nvSpPr>
          <p:cNvPr id="16" name="TextBox 15">
            <a:extLst>
              <a:ext uri="{FF2B5EF4-FFF2-40B4-BE49-F238E27FC236}">
                <a16:creationId xmlns:a16="http://schemas.microsoft.com/office/drawing/2014/main" id="{9E71869F-827B-AE42-81BF-5BBEBF55BB8B}"/>
              </a:ext>
            </a:extLst>
          </p:cNvPr>
          <p:cNvSpPr txBox="1"/>
          <p:nvPr/>
        </p:nvSpPr>
        <p:spPr>
          <a:xfrm>
            <a:off x="8043272" y="6452005"/>
            <a:ext cx="4321257" cy="369332"/>
          </a:xfrm>
          <a:prstGeom prst="rect">
            <a:avLst/>
          </a:prstGeom>
          <a:noFill/>
        </p:spPr>
        <p:txBody>
          <a:bodyPr wrap="square" rtlCol="0">
            <a:spAutoFit/>
          </a:bodyPr>
          <a:lstStyle/>
          <a:p>
            <a:r>
              <a:rPr lang="en-GB" dirty="0"/>
              <a:t>Use of citrus with PAMR predictive method</a:t>
            </a:r>
          </a:p>
        </p:txBody>
      </p:sp>
    </p:spTree>
    <p:extLst>
      <p:ext uri="{BB962C8B-B14F-4D97-AF65-F5344CB8AC3E}">
        <p14:creationId xmlns:p14="http://schemas.microsoft.com/office/powerpoint/2010/main" val="16636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EDF7FEA6-EC4D-B146-88B8-8CF9E194A47F}"/>
              </a:ext>
            </a:extLst>
          </p:cNvPr>
          <p:cNvPicPr>
            <a:picLocks noChangeAspect="1"/>
          </p:cNvPicPr>
          <p:nvPr/>
        </p:nvPicPr>
        <p:blipFill>
          <a:blip r:embed="rId3"/>
          <a:stretch>
            <a:fillRect/>
          </a:stretch>
        </p:blipFill>
        <p:spPr>
          <a:xfrm>
            <a:off x="4236258" y="3679199"/>
            <a:ext cx="3104536" cy="1504061"/>
          </a:xfrm>
          <a:prstGeom prst="rect">
            <a:avLst/>
          </a:prstGeom>
        </p:spPr>
      </p:pic>
      <p:sp>
        <p:nvSpPr>
          <p:cNvPr id="2" name="Title 1">
            <a:extLst>
              <a:ext uri="{FF2B5EF4-FFF2-40B4-BE49-F238E27FC236}">
                <a16:creationId xmlns:a16="http://schemas.microsoft.com/office/drawing/2014/main" id="{1C7C4BF5-BC54-AB4A-BC7A-27D23114A713}"/>
              </a:ext>
            </a:extLst>
          </p:cNvPr>
          <p:cNvSpPr>
            <a:spLocks noGrp="1"/>
          </p:cNvSpPr>
          <p:nvPr>
            <p:ph type="title"/>
          </p:nvPr>
        </p:nvSpPr>
        <p:spPr>
          <a:xfrm>
            <a:off x="365891" y="222973"/>
            <a:ext cx="11826109" cy="1325563"/>
          </a:xfrm>
        </p:spPr>
        <p:txBody>
          <a:bodyPr/>
          <a:lstStyle/>
          <a:p>
            <a:r>
              <a:rPr lang="en-GB" dirty="0"/>
              <a:t>What pathways are affected in </a:t>
            </a:r>
            <a:r>
              <a:rPr lang="en-GB" dirty="0" err="1"/>
              <a:t>prolidase</a:t>
            </a:r>
            <a:r>
              <a:rPr lang="en-GB" dirty="0"/>
              <a:t>-deficient T cells?</a:t>
            </a:r>
          </a:p>
        </p:txBody>
      </p:sp>
      <p:pic>
        <p:nvPicPr>
          <p:cNvPr id="5" name="Picture 4">
            <a:extLst>
              <a:ext uri="{FF2B5EF4-FFF2-40B4-BE49-F238E27FC236}">
                <a16:creationId xmlns:a16="http://schemas.microsoft.com/office/drawing/2014/main" id="{3BEC443E-01F4-8448-9DE3-1B4DC06C2A1B}"/>
              </a:ext>
            </a:extLst>
          </p:cNvPr>
          <p:cNvPicPr>
            <a:picLocks noChangeAspect="1"/>
          </p:cNvPicPr>
          <p:nvPr/>
        </p:nvPicPr>
        <p:blipFill>
          <a:blip r:embed="rId4"/>
          <a:stretch>
            <a:fillRect/>
          </a:stretch>
        </p:blipFill>
        <p:spPr>
          <a:xfrm>
            <a:off x="331938" y="2618892"/>
            <a:ext cx="992099" cy="519671"/>
          </a:xfrm>
          <a:prstGeom prst="rect">
            <a:avLst/>
          </a:prstGeom>
        </p:spPr>
      </p:pic>
      <p:sp>
        <p:nvSpPr>
          <p:cNvPr id="8" name="TextBox 7">
            <a:extLst>
              <a:ext uri="{FF2B5EF4-FFF2-40B4-BE49-F238E27FC236}">
                <a16:creationId xmlns:a16="http://schemas.microsoft.com/office/drawing/2014/main" id="{24DD5F0A-810C-CD4C-9CCB-28E28503C8CE}"/>
              </a:ext>
            </a:extLst>
          </p:cNvPr>
          <p:cNvSpPr txBox="1"/>
          <p:nvPr/>
        </p:nvSpPr>
        <p:spPr>
          <a:xfrm>
            <a:off x="331936" y="5436891"/>
            <a:ext cx="992101" cy="646331"/>
          </a:xfrm>
          <a:prstGeom prst="rect">
            <a:avLst/>
          </a:prstGeom>
          <a:noFill/>
        </p:spPr>
        <p:txBody>
          <a:bodyPr wrap="square" rtlCol="0">
            <a:spAutoFit/>
          </a:bodyPr>
          <a:lstStyle/>
          <a:p>
            <a:pPr algn="ctr"/>
            <a:r>
              <a:rPr lang="en-GB" i="1" dirty="0" err="1"/>
              <a:t>Pepd</a:t>
            </a:r>
            <a:r>
              <a:rPr lang="en-GB" baseline="30000" dirty="0"/>
              <a:t>-/-</a:t>
            </a:r>
            <a:r>
              <a:rPr lang="en-GB" dirty="0"/>
              <a:t> </a:t>
            </a:r>
          </a:p>
          <a:p>
            <a:pPr algn="ctr"/>
            <a:r>
              <a:rPr lang="en-GB" dirty="0"/>
              <a:t>CD45.2</a:t>
            </a:r>
            <a:r>
              <a:rPr lang="en-GB" baseline="30000" dirty="0"/>
              <a:t>+</a:t>
            </a:r>
          </a:p>
        </p:txBody>
      </p:sp>
      <p:sp>
        <p:nvSpPr>
          <p:cNvPr id="9" name="TextBox 8">
            <a:extLst>
              <a:ext uri="{FF2B5EF4-FFF2-40B4-BE49-F238E27FC236}">
                <a16:creationId xmlns:a16="http://schemas.microsoft.com/office/drawing/2014/main" id="{84205842-6D77-804B-9299-89A4756073B7}"/>
              </a:ext>
            </a:extLst>
          </p:cNvPr>
          <p:cNvSpPr txBox="1"/>
          <p:nvPr/>
        </p:nvSpPr>
        <p:spPr>
          <a:xfrm>
            <a:off x="393652" y="1953809"/>
            <a:ext cx="984651" cy="646331"/>
          </a:xfrm>
          <a:prstGeom prst="rect">
            <a:avLst/>
          </a:prstGeom>
          <a:noFill/>
        </p:spPr>
        <p:txBody>
          <a:bodyPr wrap="square" rtlCol="0">
            <a:spAutoFit/>
          </a:bodyPr>
          <a:lstStyle/>
          <a:p>
            <a:pPr algn="ctr"/>
            <a:r>
              <a:rPr lang="en-GB" i="1" dirty="0" err="1"/>
              <a:t>Pepd</a:t>
            </a:r>
            <a:r>
              <a:rPr lang="en-GB" baseline="30000" dirty="0"/>
              <a:t>+/+</a:t>
            </a:r>
            <a:r>
              <a:rPr lang="en-GB" dirty="0"/>
              <a:t> </a:t>
            </a:r>
          </a:p>
          <a:p>
            <a:pPr algn="ctr"/>
            <a:r>
              <a:rPr lang="en-GB" dirty="0"/>
              <a:t>CD45.2</a:t>
            </a:r>
            <a:r>
              <a:rPr lang="en-GB" baseline="30000" dirty="0"/>
              <a:t>+</a:t>
            </a:r>
          </a:p>
        </p:txBody>
      </p:sp>
      <p:sp>
        <p:nvSpPr>
          <p:cNvPr id="12" name="TextBox 11">
            <a:extLst>
              <a:ext uri="{FF2B5EF4-FFF2-40B4-BE49-F238E27FC236}">
                <a16:creationId xmlns:a16="http://schemas.microsoft.com/office/drawing/2014/main" id="{255B6200-F297-5149-A7E7-CAC03C173AC6}"/>
              </a:ext>
            </a:extLst>
          </p:cNvPr>
          <p:cNvSpPr txBox="1"/>
          <p:nvPr/>
        </p:nvSpPr>
        <p:spPr>
          <a:xfrm>
            <a:off x="209573" y="3679199"/>
            <a:ext cx="1391655" cy="646331"/>
          </a:xfrm>
          <a:prstGeom prst="rect">
            <a:avLst/>
          </a:prstGeom>
          <a:noFill/>
        </p:spPr>
        <p:txBody>
          <a:bodyPr wrap="square" rtlCol="0">
            <a:spAutoFit/>
          </a:bodyPr>
          <a:lstStyle/>
          <a:p>
            <a:pPr algn="ctr"/>
            <a:r>
              <a:rPr lang="en-GB" i="1" dirty="0" err="1"/>
              <a:t>Pepd</a:t>
            </a:r>
            <a:r>
              <a:rPr lang="en-GB" baseline="30000" dirty="0"/>
              <a:t>+/+</a:t>
            </a:r>
            <a:r>
              <a:rPr lang="en-GB" dirty="0"/>
              <a:t> </a:t>
            </a:r>
          </a:p>
          <a:p>
            <a:pPr algn="ctr"/>
            <a:r>
              <a:rPr lang="en-GB" dirty="0"/>
              <a:t>CD45.1/2</a:t>
            </a:r>
            <a:r>
              <a:rPr lang="en-GB" baseline="30000" dirty="0"/>
              <a:t>+</a:t>
            </a:r>
          </a:p>
        </p:txBody>
      </p:sp>
      <p:cxnSp>
        <p:nvCxnSpPr>
          <p:cNvPr id="14" name="Straight Arrow Connector 13">
            <a:extLst>
              <a:ext uri="{FF2B5EF4-FFF2-40B4-BE49-F238E27FC236}">
                <a16:creationId xmlns:a16="http://schemas.microsoft.com/office/drawing/2014/main" id="{2570A2CE-41FB-2B48-9C88-C61831F0F071}"/>
              </a:ext>
            </a:extLst>
          </p:cNvPr>
          <p:cNvCxnSpPr>
            <a:cxnSpLocks/>
          </p:cNvCxnSpPr>
          <p:nvPr/>
        </p:nvCxnSpPr>
        <p:spPr>
          <a:xfrm>
            <a:off x="1446025" y="2927842"/>
            <a:ext cx="1357341"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B732BE3-46AD-6545-87B7-89C9F1C57787}"/>
              </a:ext>
            </a:extLst>
          </p:cNvPr>
          <p:cNvCxnSpPr>
            <a:cxnSpLocks/>
          </p:cNvCxnSpPr>
          <p:nvPr/>
        </p:nvCxnSpPr>
        <p:spPr>
          <a:xfrm flipV="1">
            <a:off x="1446025" y="3300043"/>
            <a:ext cx="1329678" cy="137750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4B53371-817E-D14A-A4D4-328737765214}"/>
              </a:ext>
            </a:extLst>
          </p:cNvPr>
          <p:cNvCxnSpPr>
            <a:cxnSpLocks/>
          </p:cNvCxnSpPr>
          <p:nvPr/>
        </p:nvCxnSpPr>
        <p:spPr>
          <a:xfrm>
            <a:off x="1446025" y="4660080"/>
            <a:ext cx="1357341" cy="1469995"/>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9D50AC2-8F5B-6E4B-9A46-8ED2872D803D}"/>
              </a:ext>
            </a:extLst>
          </p:cNvPr>
          <p:cNvCxnSpPr>
            <a:cxnSpLocks/>
          </p:cNvCxnSpPr>
          <p:nvPr/>
        </p:nvCxnSpPr>
        <p:spPr>
          <a:xfrm>
            <a:off x="1446025" y="6432790"/>
            <a:ext cx="1357341"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7EA85681-B948-CA48-8F34-18FEEA96F43A}"/>
              </a:ext>
            </a:extLst>
          </p:cNvPr>
          <p:cNvSpPr txBox="1"/>
          <p:nvPr/>
        </p:nvSpPr>
        <p:spPr>
          <a:xfrm>
            <a:off x="1446025" y="1439545"/>
            <a:ext cx="1775844" cy="523220"/>
          </a:xfrm>
          <a:prstGeom prst="rect">
            <a:avLst/>
          </a:prstGeom>
          <a:noFill/>
        </p:spPr>
        <p:txBody>
          <a:bodyPr wrap="square" rtlCol="0">
            <a:spAutoFit/>
          </a:bodyPr>
          <a:lstStyle/>
          <a:p>
            <a:pPr algn="ctr"/>
            <a:r>
              <a:rPr lang="en-GB" sz="1400" dirty="0"/>
              <a:t>Magnetic isolation splenic T cells</a:t>
            </a:r>
            <a:endParaRPr lang="en-GB" sz="1400" baseline="30000" dirty="0"/>
          </a:p>
        </p:txBody>
      </p:sp>
      <p:sp>
        <p:nvSpPr>
          <p:cNvPr id="27" name="TextBox 26">
            <a:extLst>
              <a:ext uri="{FF2B5EF4-FFF2-40B4-BE49-F238E27FC236}">
                <a16:creationId xmlns:a16="http://schemas.microsoft.com/office/drawing/2014/main" id="{557FC46A-5D58-0846-8D9D-2D7F4A8B389D}"/>
              </a:ext>
            </a:extLst>
          </p:cNvPr>
          <p:cNvSpPr txBox="1"/>
          <p:nvPr/>
        </p:nvSpPr>
        <p:spPr>
          <a:xfrm>
            <a:off x="2748074" y="2786894"/>
            <a:ext cx="851405" cy="646331"/>
          </a:xfrm>
          <a:prstGeom prst="rect">
            <a:avLst/>
          </a:prstGeom>
          <a:noFill/>
        </p:spPr>
        <p:txBody>
          <a:bodyPr wrap="square" rtlCol="0">
            <a:spAutoFit/>
          </a:bodyPr>
          <a:lstStyle/>
          <a:p>
            <a:pPr algn="ctr"/>
            <a:r>
              <a:rPr lang="en-GB" dirty="0"/>
              <a:t>Hash </a:t>
            </a:r>
          </a:p>
          <a:p>
            <a:pPr algn="ctr"/>
            <a:r>
              <a:rPr lang="en-GB" dirty="0"/>
              <a:t>sample</a:t>
            </a:r>
            <a:endParaRPr lang="en-GB" baseline="30000" dirty="0"/>
          </a:p>
        </p:txBody>
      </p:sp>
      <p:cxnSp>
        <p:nvCxnSpPr>
          <p:cNvPr id="29" name="Straight Arrow Connector 28">
            <a:extLst>
              <a:ext uri="{FF2B5EF4-FFF2-40B4-BE49-F238E27FC236}">
                <a16:creationId xmlns:a16="http://schemas.microsoft.com/office/drawing/2014/main" id="{241F030D-0B64-9547-B4A9-0035466B4475}"/>
              </a:ext>
            </a:extLst>
          </p:cNvPr>
          <p:cNvCxnSpPr>
            <a:cxnSpLocks/>
          </p:cNvCxnSpPr>
          <p:nvPr/>
        </p:nvCxnSpPr>
        <p:spPr>
          <a:xfrm>
            <a:off x="3677181" y="3128528"/>
            <a:ext cx="782081" cy="69851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388FC27-81FD-9B4A-8D40-969140ECFDB3}"/>
              </a:ext>
            </a:extLst>
          </p:cNvPr>
          <p:cNvCxnSpPr>
            <a:cxnSpLocks/>
          </p:cNvCxnSpPr>
          <p:nvPr/>
        </p:nvCxnSpPr>
        <p:spPr>
          <a:xfrm flipV="1">
            <a:off x="3562659" y="5299090"/>
            <a:ext cx="938805" cy="944234"/>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A8ED837D-D355-014E-9EE7-2D7A7246C8A9}"/>
              </a:ext>
            </a:extLst>
          </p:cNvPr>
          <p:cNvPicPr>
            <a:picLocks noChangeAspect="1"/>
          </p:cNvPicPr>
          <p:nvPr/>
        </p:nvPicPr>
        <p:blipFill>
          <a:blip r:embed="rId5"/>
          <a:stretch>
            <a:fillRect/>
          </a:stretch>
        </p:blipFill>
        <p:spPr>
          <a:xfrm>
            <a:off x="1935646" y="2030360"/>
            <a:ext cx="804020" cy="804020"/>
          </a:xfrm>
          <a:prstGeom prst="rect">
            <a:avLst/>
          </a:prstGeom>
        </p:spPr>
      </p:pic>
      <p:sp>
        <p:nvSpPr>
          <p:cNvPr id="65" name="TextBox 64">
            <a:extLst>
              <a:ext uri="{FF2B5EF4-FFF2-40B4-BE49-F238E27FC236}">
                <a16:creationId xmlns:a16="http://schemas.microsoft.com/office/drawing/2014/main" id="{CC2562F2-AAC4-5D49-8C5F-A2815EF6139F}"/>
              </a:ext>
            </a:extLst>
          </p:cNvPr>
          <p:cNvSpPr txBox="1"/>
          <p:nvPr/>
        </p:nvSpPr>
        <p:spPr>
          <a:xfrm>
            <a:off x="5237150" y="3817744"/>
            <a:ext cx="2527639" cy="646331"/>
          </a:xfrm>
          <a:prstGeom prst="rect">
            <a:avLst/>
          </a:prstGeom>
          <a:noFill/>
        </p:spPr>
        <p:txBody>
          <a:bodyPr wrap="square" rtlCol="0">
            <a:spAutoFit/>
          </a:bodyPr>
          <a:lstStyle/>
          <a:p>
            <a:r>
              <a:rPr lang="en-GB" b="1" dirty="0" err="1"/>
              <a:t>TotalSeq</a:t>
            </a:r>
            <a:r>
              <a:rPr lang="en-GB" b="1" dirty="0"/>
              <a:t> labelling </a:t>
            </a:r>
          </a:p>
          <a:p>
            <a:r>
              <a:rPr lang="en-GB" b="1" dirty="0"/>
              <a:t>key T cell markers</a:t>
            </a:r>
          </a:p>
        </p:txBody>
      </p:sp>
      <p:pic>
        <p:nvPicPr>
          <p:cNvPr id="30" name="Picture 29">
            <a:extLst>
              <a:ext uri="{FF2B5EF4-FFF2-40B4-BE49-F238E27FC236}">
                <a16:creationId xmlns:a16="http://schemas.microsoft.com/office/drawing/2014/main" id="{ACF2E644-170B-5744-9538-F643D81439B8}"/>
              </a:ext>
            </a:extLst>
          </p:cNvPr>
          <p:cNvPicPr>
            <a:picLocks noChangeAspect="1"/>
          </p:cNvPicPr>
          <p:nvPr/>
        </p:nvPicPr>
        <p:blipFill>
          <a:blip r:embed="rId4"/>
          <a:stretch>
            <a:fillRect/>
          </a:stretch>
        </p:blipFill>
        <p:spPr>
          <a:xfrm>
            <a:off x="351360" y="4285656"/>
            <a:ext cx="992099" cy="519671"/>
          </a:xfrm>
          <a:prstGeom prst="rect">
            <a:avLst/>
          </a:prstGeom>
        </p:spPr>
      </p:pic>
      <p:pic>
        <p:nvPicPr>
          <p:cNvPr id="32" name="Picture 31">
            <a:extLst>
              <a:ext uri="{FF2B5EF4-FFF2-40B4-BE49-F238E27FC236}">
                <a16:creationId xmlns:a16="http://schemas.microsoft.com/office/drawing/2014/main" id="{4BEDCCAC-6B46-9842-914E-686446E84250}"/>
              </a:ext>
            </a:extLst>
          </p:cNvPr>
          <p:cNvPicPr>
            <a:picLocks noChangeAspect="1"/>
          </p:cNvPicPr>
          <p:nvPr/>
        </p:nvPicPr>
        <p:blipFill>
          <a:blip r:embed="rId4"/>
          <a:stretch>
            <a:fillRect/>
          </a:stretch>
        </p:blipFill>
        <p:spPr>
          <a:xfrm>
            <a:off x="190065" y="6052735"/>
            <a:ext cx="992099" cy="519671"/>
          </a:xfrm>
          <a:prstGeom prst="rect">
            <a:avLst/>
          </a:prstGeom>
        </p:spPr>
      </p:pic>
      <p:pic>
        <p:nvPicPr>
          <p:cNvPr id="6" name="Picture 5">
            <a:extLst>
              <a:ext uri="{FF2B5EF4-FFF2-40B4-BE49-F238E27FC236}">
                <a16:creationId xmlns:a16="http://schemas.microsoft.com/office/drawing/2014/main" id="{40C61746-38AE-4B41-80A9-A29D42C54EB5}"/>
              </a:ext>
            </a:extLst>
          </p:cNvPr>
          <p:cNvPicPr>
            <a:picLocks noChangeAspect="1"/>
          </p:cNvPicPr>
          <p:nvPr/>
        </p:nvPicPr>
        <p:blipFill>
          <a:blip r:embed="rId6"/>
          <a:stretch>
            <a:fillRect/>
          </a:stretch>
        </p:blipFill>
        <p:spPr>
          <a:xfrm>
            <a:off x="1481507" y="2656281"/>
            <a:ext cx="292100" cy="228600"/>
          </a:xfrm>
          <a:prstGeom prst="rect">
            <a:avLst/>
          </a:prstGeom>
        </p:spPr>
      </p:pic>
      <p:sp>
        <p:nvSpPr>
          <p:cNvPr id="33" name="TextBox 32">
            <a:extLst>
              <a:ext uri="{FF2B5EF4-FFF2-40B4-BE49-F238E27FC236}">
                <a16:creationId xmlns:a16="http://schemas.microsoft.com/office/drawing/2014/main" id="{8905C4DA-B006-3947-BDAC-3442B32BA964}"/>
              </a:ext>
            </a:extLst>
          </p:cNvPr>
          <p:cNvSpPr txBox="1"/>
          <p:nvPr/>
        </p:nvSpPr>
        <p:spPr>
          <a:xfrm>
            <a:off x="2799951" y="5942406"/>
            <a:ext cx="851405" cy="646331"/>
          </a:xfrm>
          <a:prstGeom prst="rect">
            <a:avLst/>
          </a:prstGeom>
          <a:noFill/>
        </p:spPr>
        <p:txBody>
          <a:bodyPr wrap="square" rtlCol="0">
            <a:spAutoFit/>
          </a:bodyPr>
          <a:lstStyle/>
          <a:p>
            <a:pPr algn="ctr"/>
            <a:r>
              <a:rPr lang="en-GB" dirty="0"/>
              <a:t>Hash </a:t>
            </a:r>
          </a:p>
          <a:p>
            <a:pPr algn="ctr"/>
            <a:r>
              <a:rPr lang="en-GB" dirty="0"/>
              <a:t>sample</a:t>
            </a:r>
            <a:endParaRPr lang="en-GB" baseline="30000" dirty="0"/>
          </a:p>
        </p:txBody>
      </p:sp>
      <p:pic>
        <p:nvPicPr>
          <p:cNvPr id="28" name="Picture 27">
            <a:extLst>
              <a:ext uri="{FF2B5EF4-FFF2-40B4-BE49-F238E27FC236}">
                <a16:creationId xmlns:a16="http://schemas.microsoft.com/office/drawing/2014/main" id="{996932AC-2186-0A47-945C-B965D396E67C}"/>
              </a:ext>
            </a:extLst>
          </p:cNvPr>
          <p:cNvPicPr>
            <a:picLocks noChangeAspect="1"/>
          </p:cNvPicPr>
          <p:nvPr/>
        </p:nvPicPr>
        <p:blipFill>
          <a:blip r:embed="rId7"/>
          <a:stretch>
            <a:fillRect/>
          </a:stretch>
        </p:blipFill>
        <p:spPr>
          <a:xfrm>
            <a:off x="8450920" y="1493175"/>
            <a:ext cx="3483305" cy="2828444"/>
          </a:xfrm>
          <a:prstGeom prst="rect">
            <a:avLst/>
          </a:prstGeom>
        </p:spPr>
      </p:pic>
      <p:cxnSp>
        <p:nvCxnSpPr>
          <p:cNvPr id="21" name="Straight Connector 20">
            <a:extLst>
              <a:ext uri="{FF2B5EF4-FFF2-40B4-BE49-F238E27FC236}">
                <a16:creationId xmlns:a16="http://schemas.microsoft.com/office/drawing/2014/main" id="{66F7A1CF-BEEF-9B45-BE14-F0594D602605}"/>
              </a:ext>
            </a:extLst>
          </p:cNvPr>
          <p:cNvCxnSpPr>
            <a:cxnSpLocks/>
          </p:cNvCxnSpPr>
          <p:nvPr/>
        </p:nvCxnSpPr>
        <p:spPr>
          <a:xfrm>
            <a:off x="7177177" y="4002364"/>
            <a:ext cx="4668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289E52-7317-4346-B131-22AEABE5DEED}"/>
              </a:ext>
            </a:extLst>
          </p:cNvPr>
          <p:cNvCxnSpPr>
            <a:cxnSpLocks/>
          </p:cNvCxnSpPr>
          <p:nvPr/>
        </p:nvCxnSpPr>
        <p:spPr>
          <a:xfrm>
            <a:off x="7644018" y="1548536"/>
            <a:ext cx="0" cy="24537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C90811-7C2C-4C42-B346-14FFC1EE9145}"/>
              </a:ext>
            </a:extLst>
          </p:cNvPr>
          <p:cNvCxnSpPr/>
          <p:nvPr/>
        </p:nvCxnSpPr>
        <p:spPr>
          <a:xfrm>
            <a:off x="7644018" y="1548536"/>
            <a:ext cx="77788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FA069F-CF37-194E-B4C9-8E72413F7F03}"/>
              </a:ext>
            </a:extLst>
          </p:cNvPr>
          <p:cNvSpPr txBox="1"/>
          <p:nvPr/>
        </p:nvSpPr>
        <p:spPr>
          <a:xfrm>
            <a:off x="8583192" y="971622"/>
            <a:ext cx="3828812" cy="461665"/>
          </a:xfrm>
          <a:prstGeom prst="rect">
            <a:avLst/>
          </a:prstGeom>
          <a:noFill/>
        </p:spPr>
        <p:txBody>
          <a:bodyPr wrap="square" rtlCol="0">
            <a:spAutoFit/>
          </a:bodyPr>
          <a:lstStyle/>
          <a:p>
            <a:r>
              <a:rPr lang="en-GB" sz="2400" b="1" dirty="0"/>
              <a:t>10xGenomics 3’ </a:t>
            </a:r>
            <a:r>
              <a:rPr lang="en-GB" sz="2400" b="1" dirty="0" err="1"/>
              <a:t>scRNAseq</a:t>
            </a:r>
            <a:endParaRPr lang="en-GB" sz="2400" b="1" dirty="0"/>
          </a:p>
        </p:txBody>
      </p:sp>
      <p:pic>
        <p:nvPicPr>
          <p:cNvPr id="48" name="Picture 47">
            <a:extLst>
              <a:ext uri="{FF2B5EF4-FFF2-40B4-BE49-F238E27FC236}">
                <a16:creationId xmlns:a16="http://schemas.microsoft.com/office/drawing/2014/main" id="{33BBE379-34B2-624E-913C-2436B6E94526}"/>
              </a:ext>
            </a:extLst>
          </p:cNvPr>
          <p:cNvPicPr>
            <a:picLocks noChangeAspect="1"/>
          </p:cNvPicPr>
          <p:nvPr/>
        </p:nvPicPr>
        <p:blipFill>
          <a:blip r:embed="rId8"/>
          <a:stretch>
            <a:fillRect/>
          </a:stretch>
        </p:blipFill>
        <p:spPr>
          <a:xfrm>
            <a:off x="8118682" y="4325530"/>
            <a:ext cx="4085294" cy="2521210"/>
          </a:xfrm>
          <a:prstGeom prst="rect">
            <a:avLst/>
          </a:prstGeom>
        </p:spPr>
      </p:pic>
      <p:sp>
        <p:nvSpPr>
          <p:cNvPr id="3" name="TextBox 2">
            <a:extLst>
              <a:ext uri="{FF2B5EF4-FFF2-40B4-BE49-F238E27FC236}">
                <a16:creationId xmlns:a16="http://schemas.microsoft.com/office/drawing/2014/main" id="{A10874BF-359A-E74E-A257-62E287D7CEB8}"/>
              </a:ext>
            </a:extLst>
          </p:cNvPr>
          <p:cNvSpPr txBox="1"/>
          <p:nvPr/>
        </p:nvSpPr>
        <p:spPr>
          <a:xfrm>
            <a:off x="5877890" y="1591857"/>
            <a:ext cx="2090827" cy="646331"/>
          </a:xfrm>
          <a:prstGeom prst="rect">
            <a:avLst/>
          </a:prstGeom>
          <a:noFill/>
        </p:spPr>
        <p:txBody>
          <a:bodyPr wrap="square" rtlCol="0">
            <a:spAutoFit/>
          </a:bodyPr>
          <a:lstStyle/>
          <a:p>
            <a:r>
              <a:rPr lang="en-GB" b="1" dirty="0"/>
              <a:t>3 x 3 mice pilot</a:t>
            </a:r>
          </a:p>
          <a:p>
            <a:endParaRPr lang="en-GB" b="1" dirty="0"/>
          </a:p>
        </p:txBody>
      </p:sp>
      <p:pic>
        <p:nvPicPr>
          <p:cNvPr id="34" name="Picture 33">
            <a:extLst>
              <a:ext uri="{FF2B5EF4-FFF2-40B4-BE49-F238E27FC236}">
                <a16:creationId xmlns:a16="http://schemas.microsoft.com/office/drawing/2014/main" id="{CAF5A958-5ACA-3A4F-AF9F-A9C1335F8087}"/>
              </a:ext>
            </a:extLst>
          </p:cNvPr>
          <p:cNvPicPr>
            <a:picLocks noChangeAspect="1"/>
          </p:cNvPicPr>
          <p:nvPr/>
        </p:nvPicPr>
        <p:blipFill>
          <a:blip r:embed="rId9"/>
          <a:stretch>
            <a:fillRect/>
          </a:stretch>
        </p:blipFill>
        <p:spPr>
          <a:xfrm>
            <a:off x="4645906" y="1059764"/>
            <a:ext cx="2879964" cy="2503605"/>
          </a:xfrm>
          <a:prstGeom prst="rect">
            <a:avLst/>
          </a:prstGeom>
        </p:spPr>
      </p:pic>
    </p:spTree>
    <p:extLst>
      <p:ext uri="{BB962C8B-B14F-4D97-AF65-F5344CB8AC3E}">
        <p14:creationId xmlns:p14="http://schemas.microsoft.com/office/powerpoint/2010/main" val="21102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1328</Words>
  <Application>Microsoft Macintosh PowerPoint</Application>
  <PresentationFormat>Widescreen</PresentationFormat>
  <Paragraphs>129</Paragraphs>
  <Slides>8</Slides>
  <Notes>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vt:lpstr>
      <vt:lpstr>Office Theme</vt:lpstr>
      <vt:lpstr>A rare genetic disorder models human lupus-like disease </vt:lpstr>
      <vt:lpstr>Prolidase deficiency is associated with autoimmune disease in mice – and humans</vt:lpstr>
      <vt:lpstr>Pepd-/- mice have an activated T cell phenotype</vt:lpstr>
      <vt:lpstr>Pepd-/- mice have an activated T cell phenotype</vt:lpstr>
      <vt:lpstr>The T cell phenotype is intrinsic in mixed chimeras</vt:lpstr>
      <vt:lpstr>Pepd loss is associated with reduced CD8 central memory </vt:lpstr>
      <vt:lpstr>CyTOF analysis indicates Pepd-/- CD4 and CD8 T cells have an altered surface phenotype</vt:lpstr>
      <vt:lpstr>What pathways are affected in prolidase-deficient T cells?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rare genetic disorder models human lupus-like disease </dc:title>
  <dc:creator>Rose Hodgson</dc:creator>
  <cp:lastModifiedBy>Rose Hodgson</cp:lastModifiedBy>
  <cp:revision>20</cp:revision>
  <dcterms:created xsi:type="dcterms:W3CDTF">2020-04-26T11:10:46Z</dcterms:created>
  <dcterms:modified xsi:type="dcterms:W3CDTF">2020-04-27T10:50:16Z</dcterms:modified>
</cp:coreProperties>
</file>